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76" r:id="rId2"/>
  </p:sldMasterIdLst>
  <p:notesMasterIdLst>
    <p:notesMasterId r:id="rId19"/>
  </p:notesMasterIdLst>
  <p:sldIdLst>
    <p:sldId id="508" r:id="rId3"/>
    <p:sldId id="529" r:id="rId4"/>
    <p:sldId id="530" r:id="rId5"/>
    <p:sldId id="531" r:id="rId6"/>
    <p:sldId id="538" r:id="rId7"/>
    <p:sldId id="540" r:id="rId8"/>
    <p:sldId id="533" r:id="rId9"/>
    <p:sldId id="534" r:id="rId10"/>
    <p:sldId id="535" r:id="rId11"/>
    <p:sldId id="541" r:id="rId12"/>
    <p:sldId id="542" r:id="rId13"/>
    <p:sldId id="544" r:id="rId14"/>
    <p:sldId id="543" r:id="rId15"/>
    <p:sldId id="507" r:id="rId16"/>
    <p:sldId id="501" r:id="rId17"/>
    <p:sldId id="545" r:id="rId18"/>
  </p:sldIdLst>
  <p:sldSz cx="9144000" cy="5143500" type="screen16x9"/>
  <p:notesSz cx="6858000" cy="9144000"/>
  <p:embeddedFontLst>
    <p:embeddedFont>
      <p:font typeface="Calibri" panose="020F0502020204030204" pitchFamily="34" charset="0"/>
      <p:regular r:id="rId20"/>
      <p:bold r:id="rId21"/>
      <p:italic r:id="rId22"/>
      <p:boldItalic r:id="rId23"/>
    </p:embeddedFont>
    <p:embeddedFont>
      <p:font typeface="黑体" panose="02010609060101010101" pitchFamily="49" charset="-122"/>
      <p:regular r:id="rId24"/>
    </p:embeddedFont>
    <p:embeddedFont>
      <p:font typeface="楷体" panose="02010609060101010101" pitchFamily="49" charset="-122"/>
      <p:regular r:id="rId25"/>
    </p:embeddedFont>
    <p:embeddedFont>
      <p:font typeface="幼圆" panose="02010509060101010101" pitchFamily="49" charset="-122"/>
      <p:regular r:id="rId26"/>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6">
          <p15:clr>
            <a:srgbClr val="A4A3A4"/>
          </p15:clr>
        </p15:guide>
        <p15:guide id="2" orient="horz" pos="1590">
          <p15:clr>
            <a:srgbClr val="A4A3A4"/>
          </p15:clr>
        </p15:guide>
        <p15:guide id="3" pos="3852">
          <p15:clr>
            <a:srgbClr val="A4A3A4"/>
          </p15:clr>
        </p15:guide>
        <p15:guide id="4" pos="28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A1E9"/>
    <a:srgbClr val="E60013"/>
    <a:srgbClr val="FFFF00"/>
    <a:srgbClr val="FF0000"/>
    <a:srgbClr val="0000FF"/>
    <a:srgbClr val="FF9933"/>
    <a:srgbClr val="AFF22A"/>
    <a:srgbClr val="FFFFF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5" autoAdjust="0"/>
    <p:restoredTop sz="99556" autoAdjust="0"/>
  </p:normalViewPr>
  <p:slideViewPr>
    <p:cSldViewPr>
      <p:cViewPr varScale="1">
        <p:scale>
          <a:sx n="117" d="100"/>
          <a:sy n="117" d="100"/>
        </p:scale>
        <p:origin x="120" y="132"/>
      </p:cViewPr>
      <p:guideLst>
        <p:guide orient="horz" pos="2186"/>
        <p:guide orient="horz" pos="1590"/>
        <p:guide pos="3852"/>
        <p:guide pos="2862"/>
      </p:guideLst>
    </p:cSldViewPr>
  </p:slideViewPr>
  <p:notesTextViewPr>
    <p:cViewPr>
      <p:scale>
        <a:sx n="1" d="1"/>
        <a:sy n="1" d="1"/>
      </p:scale>
      <p:origin x="0" y="0"/>
    </p:cViewPr>
  </p:notesTextViewPr>
  <p:sorterViewPr>
    <p:cViewPr>
      <p:scale>
        <a:sx n="150" d="100"/>
        <a:sy n="150" d="100"/>
      </p:scale>
      <p:origin x="0" y="28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2.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2019/10/18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2019/10/18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2019/10/18</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303549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1538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3692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659982"/>
            <a:ext cx="9144000" cy="483516"/>
          </a:xfrm>
          <a:prstGeom prst="rect">
            <a:avLst/>
          </a:prstGeom>
        </p:spPr>
      </p:pic>
      <p:sp>
        <p:nvSpPr>
          <p:cNvPr id="8" name="矩形 7"/>
          <p:cNvSpPr/>
          <p:nvPr userDrawn="1"/>
        </p:nvSpPr>
        <p:spPr>
          <a:xfrm flipH="1">
            <a:off x="0" y="123478"/>
            <a:ext cx="3059832"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9" name="图片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79512" y="92978"/>
            <a:ext cx="2592288" cy="276999"/>
          </a:xfrm>
          <a:prstGeom prst="rect">
            <a:avLst/>
          </a:prstGeom>
          <a:noFill/>
        </p:spPr>
        <p:txBody>
          <a:bodyPr wrap="square" rtlCol="0">
            <a:spAutoFit/>
          </a:bodyPr>
          <a:lstStyle/>
          <a:p>
            <a:r>
              <a:rPr lang="zh-CN" altLang="en-US" sz="1200" dirty="0">
                <a:latin typeface="黑体" panose="02010609060101010101" pitchFamily="49" charset="-122"/>
                <a:ea typeface="黑体" panose="02010609060101010101" pitchFamily="49" charset="-122"/>
              </a:rPr>
              <a:t>复式条形统计图</a:t>
            </a:r>
          </a:p>
        </p:txBody>
      </p:sp>
      <p:grpSp>
        <p:nvGrpSpPr>
          <p:cNvPr id="6" name="组合 5">
            <a:extLst>
              <a:ext uri="{FF2B5EF4-FFF2-40B4-BE49-F238E27FC236}">
                <a16:creationId xmlns:a16="http://schemas.microsoft.com/office/drawing/2014/main" id="{1374FAB6-ADC9-4C5A-80D4-AAF17AB59425}"/>
              </a:ext>
            </a:extLst>
          </p:cNvPr>
          <p:cNvGrpSpPr/>
          <p:nvPr userDrawn="1"/>
        </p:nvGrpSpPr>
        <p:grpSpPr>
          <a:xfrm>
            <a:off x="7987134" y="4731990"/>
            <a:ext cx="1105042" cy="370719"/>
            <a:chOff x="7643422" y="4681236"/>
            <a:chExt cx="1105042" cy="370719"/>
          </a:xfrm>
        </p:grpSpPr>
        <p:pic>
          <p:nvPicPr>
            <p:cNvPr id="11" name="图片 10">
              <a:hlinkClick r:id="rId7" action="ppaction://hlinksldjump"/>
              <a:extLst>
                <a:ext uri="{FF2B5EF4-FFF2-40B4-BE49-F238E27FC236}">
                  <a16:creationId xmlns:a16="http://schemas.microsoft.com/office/drawing/2014/main" id="{AD72A867-46D3-490E-AC3B-D5862100A1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2" name="文本框 26">
              <a:hlinkClick r:id="rId7" action="ppaction://hlinksldjump"/>
              <a:extLst>
                <a:ext uri="{FF2B5EF4-FFF2-40B4-BE49-F238E27FC236}">
                  <a16:creationId xmlns:a16="http://schemas.microsoft.com/office/drawing/2014/main" id="{DEC4EE0E-6F51-4E42-B6D6-702D065DAE40}"/>
                </a:ext>
              </a:extLst>
            </p:cNvPr>
            <p:cNvSpPr txBox="1"/>
            <p:nvPr/>
          </p:nvSpPr>
          <p:spPr>
            <a:xfrm>
              <a:off x="7763282" y="4681236"/>
              <a:ext cx="646331" cy="369332"/>
            </a:xfrm>
            <a:prstGeom prst="rect">
              <a:avLst/>
            </a:prstGeom>
            <a:noFill/>
          </p:spPr>
          <p:txBody>
            <a:bodyPr wrap="none" rtlCol="0">
              <a:spAutoFit/>
            </a:bodyPr>
            <a:lstStyle/>
            <a:p>
              <a:r>
                <a:rPr kumimoji="1" lang="zh-CN" altLang="en-US" sz="1800" dirty="0">
                  <a:latin typeface="黑体" panose="02010609060101010101" pitchFamily="49" charset="-122"/>
                  <a:ea typeface="黑体" panose="02010609060101010101" pitchFamily="49" charset="-122"/>
                </a:rPr>
                <a:t>返回</a:t>
              </a:r>
            </a:p>
          </p:txBody>
        </p:sp>
      </p:grpSp>
    </p:spTree>
  </p:cSld>
  <p:clrMap bg1="lt1" tx1="dk1" bg2="lt2" tx2="dk2" accent1="accent1" accent2="accent2" accent3="accent3" accent4="accent4" accent5="accent5" accent6="accent6" hlink="hlink" folHlink="folHlink"/>
  <p:sldLayoutIdLst>
    <p:sldLayoutId id="2147483655" r:id="rId1"/>
    <p:sldLayoutId id="2147483672" r:id="rId2"/>
    <p:sldLayoutId id="214748367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659982"/>
            <a:ext cx="9144000" cy="483516"/>
          </a:xfrm>
          <a:prstGeom prst="rect">
            <a:avLst/>
          </a:prstGeom>
        </p:spPr>
      </p:pic>
      <p:pic>
        <p:nvPicPr>
          <p:cNvPr id="9" name="图片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extLst>
      <p:ext uri="{BB962C8B-B14F-4D97-AF65-F5344CB8AC3E}">
        <p14:creationId xmlns:p14="http://schemas.microsoft.com/office/powerpoint/2010/main" val="86068221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4.emf"/><Relationship Id="rId7" Type="http://schemas.openxmlformats.org/officeDocument/2006/relationships/slide" Target="slide15.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slide" Target="slide14.xml"/><Relationship Id="rId5" Type="http://schemas.openxmlformats.org/officeDocument/2006/relationships/slide" Target="slide4.xml"/><Relationship Id="rId4" Type="http://schemas.openxmlformats.org/officeDocument/2006/relationships/slide" Target="slide2.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3491880" cy="424168"/>
            <a:chOff x="0" y="0"/>
            <a:chExt cx="3491880" cy="424168"/>
          </a:xfrm>
        </p:grpSpPr>
        <p:sp>
          <p:nvSpPr>
            <p:cNvPr id="24" name="矩形 23"/>
            <p:cNvSpPr/>
            <p:nvPr/>
          </p:nvSpPr>
          <p:spPr>
            <a:xfrm>
              <a:off x="0" y="0"/>
              <a:ext cx="3491880" cy="42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矩形 24"/>
            <p:cNvSpPr/>
            <p:nvPr/>
          </p:nvSpPr>
          <p:spPr>
            <a:xfrm flipH="1">
              <a:off x="0" y="66537"/>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6" name="组合 25"/>
            <p:cNvGrpSpPr/>
            <p:nvPr/>
          </p:nvGrpSpPr>
          <p:grpSpPr>
            <a:xfrm>
              <a:off x="0" y="51470"/>
              <a:ext cx="3275856" cy="275590"/>
              <a:chOff x="0" y="51470"/>
              <a:chExt cx="3275856" cy="275590"/>
            </a:xfrm>
          </p:grpSpPr>
          <p:sp>
            <p:nvSpPr>
              <p:cNvPr id="27" name="文本框 22"/>
              <p:cNvSpPr txBox="1"/>
              <p:nvPr/>
            </p:nvSpPr>
            <p:spPr>
              <a:xfrm>
                <a:off x="179512" y="51470"/>
                <a:ext cx="2316480" cy="275590"/>
              </a:xfrm>
              <a:prstGeom prst="rect">
                <a:avLst/>
              </a:prstGeom>
              <a:noFill/>
            </p:spPr>
            <p:txBody>
              <a:bodyPr wrap="none" rtlCol="0">
                <a:spAutoFit/>
              </a:bodyPr>
              <a:lstStyle/>
              <a:p>
                <a:r>
                  <a:rPr kumimoji="1" lang="zh-CN" altLang="en-US" sz="1200" dirty="0">
                    <a:latin typeface="黑体" panose="02010609060101010101" pitchFamily="49" charset="-122"/>
                    <a:ea typeface="黑体" panose="02010609060101010101" pitchFamily="49" charset="-122"/>
                  </a:rPr>
                  <a:t>北师大版  数学  五年级  下册</a:t>
                </a:r>
              </a:p>
            </p:txBody>
          </p:sp>
          <p:cxnSp>
            <p:nvCxnSpPr>
              <p:cNvPr id="28" name="直线连接符 4"/>
              <p:cNvCxnSpPr/>
              <p:nvPr/>
            </p:nvCxnSpPr>
            <p:spPr>
              <a:xfrm>
                <a:off x="0" y="318537"/>
                <a:ext cx="3275856" cy="0"/>
              </a:xfrm>
              <a:prstGeom prst="line">
                <a:avLst/>
              </a:prstGeom>
              <a:ln w="15875" cmpd="sng">
                <a:gradFill flip="none" rotWithShape="1">
                  <a:gsLst>
                    <a:gs pos="10000">
                      <a:schemeClr val="accent1">
                        <a:lumMod val="0"/>
                        <a:lumOff val="100000"/>
                      </a:schemeClr>
                    </a:gs>
                    <a:gs pos="65000">
                      <a:schemeClr val="accent1">
                        <a:lumMod val="10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grpSp>
      </p:grpSp>
      <p:sp>
        <p:nvSpPr>
          <p:cNvPr id="29" name="单圆角矩形 28"/>
          <p:cNvSpPr/>
          <p:nvPr/>
        </p:nvSpPr>
        <p:spPr>
          <a:xfrm>
            <a:off x="5004488" y="3719576"/>
            <a:ext cx="1799760" cy="432048"/>
          </a:xfrm>
          <a:prstGeom prst="round1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单圆角矩形 29"/>
          <p:cNvSpPr/>
          <p:nvPr/>
        </p:nvSpPr>
        <p:spPr>
          <a:xfrm>
            <a:off x="2195736" y="3719576"/>
            <a:ext cx="1799760" cy="432048"/>
          </a:xfrm>
          <a:prstGeom prst="round1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1" name="单圆角矩形 30"/>
          <p:cNvSpPr/>
          <p:nvPr/>
        </p:nvSpPr>
        <p:spPr>
          <a:xfrm>
            <a:off x="5940152" y="3025309"/>
            <a:ext cx="1799760" cy="432048"/>
          </a:xfrm>
          <a:prstGeom prst="round1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单圆角矩形 31"/>
          <p:cNvSpPr/>
          <p:nvPr/>
        </p:nvSpPr>
        <p:spPr>
          <a:xfrm>
            <a:off x="3564328" y="3025309"/>
            <a:ext cx="1799760" cy="432048"/>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单圆角矩形 32"/>
          <p:cNvSpPr/>
          <p:nvPr/>
        </p:nvSpPr>
        <p:spPr>
          <a:xfrm>
            <a:off x="1187624" y="3025309"/>
            <a:ext cx="1799760" cy="432048"/>
          </a:xfrm>
          <a:prstGeom prst="round1Rect">
            <a:avLst/>
          </a:prstGeom>
          <a:solidFill>
            <a:srgbClr val="ACB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5" name="矩形 34"/>
          <p:cNvSpPr/>
          <p:nvPr/>
        </p:nvSpPr>
        <p:spPr>
          <a:xfrm>
            <a:off x="1423936" y="1435155"/>
            <a:ext cx="6085641" cy="1084912"/>
          </a:xfrm>
          <a:prstGeom prst="rect">
            <a:avLst/>
          </a:prstGeom>
          <a:noFill/>
          <a:effectLst>
            <a:softEdge rad="0"/>
          </a:effectLst>
        </p:spPr>
        <p:txBody>
          <a:bodyPr wrap="none" lIns="68580" tIns="34290" rIns="68580" bIns="34290" rtlCol="0">
            <a:spAutoFit/>
          </a:bodyPr>
          <a:lstStyle/>
          <a:p>
            <a:pPr algn="ctr"/>
            <a:r>
              <a:rPr lang="zh-CN" altLang="en-US" sz="6600" b="1" dirty="0">
                <a:latin typeface="宋体" panose="02010600030101010101" pitchFamily="2" charset="-122"/>
                <a:ea typeface="宋体" panose="02010600030101010101" pitchFamily="2" charset="-122"/>
                <a:cs typeface="宋体" panose="02010600030101010101" pitchFamily="2" charset="-122"/>
              </a:rPr>
              <a:t>复式条形统计图</a:t>
            </a:r>
          </a:p>
        </p:txBody>
      </p:sp>
      <p:pic>
        <p:nvPicPr>
          <p:cNvPr id="38" name="图片 5"/>
          <p:cNvPicPr>
            <a:picLocks noChangeAspect="1"/>
          </p:cNvPicPr>
          <p:nvPr/>
        </p:nvPicPr>
        <p:blipFill rotWithShape="1">
          <a:blip r:embed="rId3" cstate="print"/>
          <a:srcRect l="35500" r="32250" b="80044"/>
          <a:stretch>
            <a:fillRect/>
          </a:stretch>
        </p:blipFill>
        <p:spPr bwMode="auto">
          <a:xfrm flipH="1">
            <a:off x="1613654" y="4457278"/>
            <a:ext cx="321771" cy="287729"/>
          </a:xfrm>
          <a:prstGeom prst="rect">
            <a:avLst/>
          </a:prstGeom>
          <a:noFill/>
          <a:ln w="9525">
            <a:noFill/>
            <a:miter lim="800000"/>
            <a:headEnd/>
            <a:tailEnd/>
          </a:ln>
        </p:spPr>
      </p:pic>
      <p:sp>
        <p:nvSpPr>
          <p:cNvPr id="39" name="圆角矩形 38">
            <a:hlinkClick r:id="rId4" action="ppaction://hlinksldjump"/>
          </p:cNvPr>
          <p:cNvSpPr/>
          <p:nvPr/>
        </p:nvSpPr>
        <p:spPr>
          <a:xfrm>
            <a:off x="1209945" y="2952109"/>
            <a:ext cx="1669378" cy="578448"/>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宋体" panose="02010600030101010101" pitchFamily="2" charset="-122"/>
                <a:ea typeface="宋体" panose="02010600030101010101" pitchFamily="2" charset="-122"/>
              </a:rPr>
              <a:t>情境导入</a:t>
            </a:r>
          </a:p>
        </p:txBody>
      </p:sp>
      <p:sp>
        <p:nvSpPr>
          <p:cNvPr id="40" name="圆角矩形 39">
            <a:hlinkClick r:id="rId5" action="ppaction://hlinksldjump"/>
          </p:cNvPr>
          <p:cNvSpPr/>
          <p:nvPr/>
        </p:nvSpPr>
        <p:spPr>
          <a:xfrm>
            <a:off x="3624893"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探究新知</a:t>
            </a:r>
          </a:p>
        </p:txBody>
      </p:sp>
      <p:sp>
        <p:nvSpPr>
          <p:cNvPr id="41" name="圆角矩形 40">
            <a:hlinkClick r:id="rId6" action="ppaction://hlinksldjump"/>
          </p:cNvPr>
          <p:cNvSpPr/>
          <p:nvPr/>
        </p:nvSpPr>
        <p:spPr>
          <a:xfrm>
            <a:off x="2247861"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课堂小结</a:t>
            </a:r>
          </a:p>
        </p:txBody>
      </p:sp>
      <p:sp>
        <p:nvSpPr>
          <p:cNvPr id="42" name="圆角矩形 41">
            <a:hlinkClick r:id="rId7" action="ppaction://hlinksldjump"/>
          </p:cNvPr>
          <p:cNvSpPr/>
          <p:nvPr/>
        </p:nvSpPr>
        <p:spPr>
          <a:xfrm>
            <a:off x="5073757"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课后作业</a:t>
            </a:r>
          </a:p>
        </p:txBody>
      </p:sp>
      <p:sp>
        <p:nvSpPr>
          <p:cNvPr id="43" name="矩形 42"/>
          <p:cNvSpPr/>
          <p:nvPr/>
        </p:nvSpPr>
        <p:spPr>
          <a:xfrm>
            <a:off x="912693" y="519703"/>
            <a:ext cx="4255011" cy="684803"/>
          </a:xfrm>
          <a:prstGeom prst="rect">
            <a:avLst/>
          </a:prstGeom>
        </p:spPr>
        <p:txBody>
          <a:bodyPr wrap="none" lIns="68580" tIns="34290" rIns="68580" bIns="34290">
            <a:spAutoFit/>
          </a:bodyPr>
          <a:lstStyle/>
          <a:p>
            <a:r>
              <a:rPr lang="zh-CN" altLang="en-US" sz="4000" b="1" dirty="0">
                <a:solidFill>
                  <a:srgbClr val="0050AA"/>
                </a:solidFill>
                <a:latin typeface="+mj-ea"/>
                <a:ea typeface="+mj-ea"/>
              </a:rPr>
              <a:t>数据的表示和分析</a:t>
            </a:r>
          </a:p>
        </p:txBody>
      </p:sp>
      <p:sp>
        <p:nvSpPr>
          <p:cNvPr id="46" name="圆角矩形 45">
            <a:hlinkClick r:id="rId8" action="ppaction://hlinksldjump"/>
          </p:cNvPr>
          <p:cNvSpPr/>
          <p:nvPr/>
        </p:nvSpPr>
        <p:spPr>
          <a:xfrm>
            <a:off x="6048388"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课堂练习</a:t>
            </a:r>
          </a:p>
        </p:txBody>
      </p:sp>
      <p:pic>
        <p:nvPicPr>
          <p:cNvPr id="47" name="图片 5"/>
          <p:cNvPicPr>
            <a:picLocks noChangeAspect="1"/>
          </p:cNvPicPr>
          <p:nvPr/>
        </p:nvPicPr>
        <p:blipFill rotWithShape="1">
          <a:blip r:embed="rId3" cstate="print"/>
          <a:srcRect l="35500" r="32250" b="80044"/>
          <a:stretch>
            <a:fillRect/>
          </a:stretch>
        </p:blipFill>
        <p:spPr bwMode="auto">
          <a:xfrm>
            <a:off x="6780547" y="4413687"/>
            <a:ext cx="321771" cy="287729"/>
          </a:xfrm>
          <a:prstGeom prst="rect">
            <a:avLst/>
          </a:prstGeom>
          <a:noFill/>
          <a:ln w="9525">
            <a:noFill/>
            <a:miter lim="800000"/>
            <a:headEnd/>
            <a:tailEnd/>
          </a:ln>
          <a:effectLst/>
        </p:spPr>
      </p:pic>
      <p:grpSp>
        <p:nvGrpSpPr>
          <p:cNvPr id="48" name="组合 47"/>
          <p:cNvGrpSpPr/>
          <p:nvPr/>
        </p:nvGrpSpPr>
        <p:grpSpPr>
          <a:xfrm>
            <a:off x="231783" y="500648"/>
            <a:ext cx="654821" cy="702878"/>
            <a:chOff x="1306635" y="1385539"/>
            <a:chExt cx="654821" cy="702878"/>
          </a:xfrm>
        </p:grpSpPr>
        <p:pic>
          <p:nvPicPr>
            <p:cNvPr id="50" name="图片 4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06635" y="1440417"/>
              <a:ext cx="654821" cy="648000"/>
            </a:xfrm>
            <a:prstGeom prst="rect">
              <a:avLst/>
            </a:prstGeom>
          </p:spPr>
        </p:pic>
        <p:sp>
          <p:nvSpPr>
            <p:cNvPr id="51" name="文本框 10"/>
            <p:cNvSpPr txBox="1"/>
            <p:nvPr/>
          </p:nvSpPr>
          <p:spPr>
            <a:xfrm>
              <a:off x="1435768" y="1385539"/>
              <a:ext cx="407035" cy="629920"/>
            </a:xfrm>
            <a:prstGeom prst="rect">
              <a:avLst/>
            </a:prstGeom>
            <a:noFill/>
          </p:spPr>
          <p:txBody>
            <a:bodyPr wrap="none" rtlCol="0">
              <a:spAutoFit/>
            </a:bodyPr>
            <a:lstStyle/>
            <a:p>
              <a:r>
                <a:rPr kumimoji="1" lang="en-US" altLang="zh-CN" sz="3500" b="1" dirty="0">
                  <a:solidFill>
                    <a:srgbClr val="0050AA"/>
                  </a:solidFill>
                  <a:latin typeface="+mj-ea"/>
                  <a:ea typeface="+mj-ea"/>
                </a:rPr>
                <a:t>8</a:t>
              </a:r>
              <a:endParaRPr kumimoji="1" lang="zh-CN" altLang="en-US" sz="3500" b="1" dirty="0">
                <a:solidFill>
                  <a:srgbClr val="0050AA"/>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3686" y="3219822"/>
            <a:ext cx="1066786" cy="1290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矩形 1"/>
          <p:cNvSpPr/>
          <p:nvPr/>
        </p:nvSpPr>
        <p:spPr>
          <a:xfrm>
            <a:off x="395536" y="351696"/>
            <a:ext cx="8496944" cy="954107"/>
          </a:xfrm>
          <a:prstGeom prst="rect">
            <a:avLst/>
          </a:prstGeom>
          <a:noFill/>
          <a:ln w="9525">
            <a:noFill/>
          </a:ln>
        </p:spPr>
        <p:txBody>
          <a:bodyPr wrap="square">
            <a:spAutoFit/>
          </a:bodyPr>
          <a:lstStyle/>
          <a:p>
            <a:pPr lvl="0" eaLnBrk="1" hangingPunct="1"/>
            <a:r>
              <a:rPr lang="zh-CN" altLang="en-US" sz="2800" b="1" dirty="0">
                <a:solidFill>
                  <a:srgbClr val="000000"/>
                </a:solidFill>
                <a:latin typeface="楷体" panose="02010609060101010101" pitchFamily="49" charset="-122"/>
                <a:ea typeface="楷体" panose="02010609060101010101" pitchFamily="49" charset="-122"/>
              </a:rPr>
              <a:t>下面是五年级一班同学</a:t>
            </a:r>
            <a:r>
              <a:rPr lang="en-US" altLang="zh-CN" sz="2800" b="1" dirty="0">
                <a:solidFill>
                  <a:srgbClr val="000000"/>
                </a:solidFill>
                <a:latin typeface="楷体" panose="02010609060101010101" pitchFamily="49" charset="-122"/>
                <a:ea typeface="楷体" panose="02010609060101010101" pitchFamily="49" charset="-122"/>
              </a:rPr>
              <a:t>1</a:t>
            </a:r>
            <a:r>
              <a:rPr lang="zh-CN" altLang="en-US" sz="2800" b="1" dirty="0">
                <a:solidFill>
                  <a:srgbClr val="000000"/>
                </a:solidFill>
                <a:latin typeface="楷体" panose="02010609060101010101" pitchFamily="49" charset="-122"/>
                <a:ea typeface="楷体" panose="02010609060101010101" pitchFamily="49" charset="-122"/>
              </a:rPr>
              <a:t>分钟跳绳测试等级情况统计图，从整体看，哪个情况好一些？</a:t>
            </a:r>
            <a:endParaRPr lang="zh-CN" altLang="en-US" sz="2800" b="1" dirty="0">
              <a:latin typeface="楷体" panose="02010609060101010101" pitchFamily="49" charset="-122"/>
              <a:ea typeface="楷体" panose="02010609060101010101" pitchFamily="49" charset="-122"/>
            </a:endParaRPr>
          </a:p>
        </p:txBody>
      </p:sp>
      <p:sp>
        <p:nvSpPr>
          <p:cNvPr id="42" name="圆角矩形标注 31"/>
          <p:cNvSpPr/>
          <p:nvPr/>
        </p:nvSpPr>
        <p:spPr>
          <a:xfrm>
            <a:off x="5148064" y="1536426"/>
            <a:ext cx="2376265" cy="2763516"/>
          </a:xfrm>
          <a:prstGeom prst="wedgeRoundRectCallout">
            <a:avLst>
              <a:gd name="adj1" fmla="val 64153"/>
              <a:gd name="adj2" fmla="val 32265"/>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lvl="0" eaLnBrk="1" hangingPunct="1"/>
            <a:r>
              <a:rPr lang="en-US" altLang="en-US" sz="2000" b="1" dirty="0">
                <a:solidFill>
                  <a:schemeClr val="tx1"/>
                </a:solidFill>
                <a:latin typeface="楷体" panose="02010609060101010101" pitchFamily="49" charset="-122"/>
                <a:ea typeface="楷体" panose="02010609060101010101" pitchFamily="49" charset="-122"/>
              </a:rPr>
              <a:t>男生中，优秀等级有</a:t>
            </a:r>
            <a:r>
              <a:rPr lang="en-US" altLang="zh-CN" sz="2000" b="1" dirty="0">
                <a:solidFill>
                  <a:schemeClr val="tx1"/>
                </a:solidFill>
                <a:latin typeface="楷体" panose="02010609060101010101" pitchFamily="49" charset="-122"/>
                <a:ea typeface="楷体" panose="02010609060101010101" pitchFamily="49" charset="-122"/>
              </a:rPr>
              <a:t>2</a:t>
            </a:r>
            <a:r>
              <a:rPr lang="en-US" altLang="en-US" sz="2000" b="1" dirty="0">
                <a:solidFill>
                  <a:schemeClr val="tx1"/>
                </a:solidFill>
                <a:latin typeface="楷体" panose="02010609060101010101" pitchFamily="49" charset="-122"/>
                <a:ea typeface="楷体" panose="02010609060101010101" pitchFamily="49" charset="-122"/>
              </a:rPr>
              <a:t>人，良好有</a:t>
            </a:r>
            <a:r>
              <a:rPr lang="en-US" altLang="zh-CN" sz="2000" b="1" dirty="0">
                <a:solidFill>
                  <a:schemeClr val="tx1"/>
                </a:solidFill>
                <a:latin typeface="楷体" panose="02010609060101010101" pitchFamily="49" charset="-122"/>
                <a:ea typeface="楷体" panose="02010609060101010101" pitchFamily="49" charset="-122"/>
              </a:rPr>
              <a:t>10</a:t>
            </a:r>
            <a:r>
              <a:rPr lang="en-US" altLang="en-US" sz="2000" b="1" dirty="0">
                <a:solidFill>
                  <a:schemeClr val="tx1"/>
                </a:solidFill>
                <a:latin typeface="楷体" panose="02010609060101010101" pitchFamily="49" charset="-122"/>
                <a:ea typeface="楷体" panose="02010609060101010101" pitchFamily="49" charset="-122"/>
              </a:rPr>
              <a:t>人，及格有</a:t>
            </a:r>
            <a:r>
              <a:rPr lang="en-US" altLang="zh-CN" sz="2000" b="1" dirty="0">
                <a:solidFill>
                  <a:schemeClr val="tx1"/>
                </a:solidFill>
                <a:latin typeface="楷体" panose="02010609060101010101" pitchFamily="49" charset="-122"/>
                <a:ea typeface="楷体" panose="02010609060101010101" pitchFamily="49" charset="-122"/>
              </a:rPr>
              <a:t>11</a:t>
            </a:r>
            <a:r>
              <a:rPr lang="en-US" altLang="en-US" sz="2000" b="1" dirty="0">
                <a:solidFill>
                  <a:schemeClr val="tx1"/>
                </a:solidFill>
                <a:latin typeface="楷体" panose="02010609060101010101" pitchFamily="49" charset="-122"/>
                <a:ea typeface="楷体" panose="02010609060101010101" pitchFamily="49" charset="-122"/>
              </a:rPr>
              <a:t>人。女生中，优秀等级有</a:t>
            </a:r>
            <a:r>
              <a:rPr lang="en-US" altLang="zh-CN" sz="2000" b="1" dirty="0">
                <a:solidFill>
                  <a:schemeClr val="tx1"/>
                </a:solidFill>
                <a:latin typeface="楷体" panose="02010609060101010101" pitchFamily="49" charset="-122"/>
                <a:ea typeface="楷体" panose="02010609060101010101" pitchFamily="49" charset="-122"/>
              </a:rPr>
              <a:t>8</a:t>
            </a:r>
            <a:r>
              <a:rPr lang="en-US" altLang="en-US" sz="2000" b="1" dirty="0">
                <a:solidFill>
                  <a:schemeClr val="tx1"/>
                </a:solidFill>
                <a:latin typeface="楷体" panose="02010609060101010101" pitchFamily="49" charset="-122"/>
                <a:ea typeface="楷体" panose="02010609060101010101" pitchFamily="49" charset="-122"/>
              </a:rPr>
              <a:t>人，良好有</a:t>
            </a:r>
            <a:r>
              <a:rPr lang="en-US" altLang="zh-CN" sz="2000" b="1" dirty="0">
                <a:solidFill>
                  <a:schemeClr val="tx1"/>
                </a:solidFill>
                <a:latin typeface="楷体" panose="02010609060101010101" pitchFamily="49" charset="-122"/>
                <a:ea typeface="楷体" panose="02010609060101010101" pitchFamily="49" charset="-122"/>
              </a:rPr>
              <a:t>9</a:t>
            </a:r>
            <a:r>
              <a:rPr lang="en-US" altLang="en-US" sz="2000" b="1" dirty="0">
                <a:solidFill>
                  <a:schemeClr val="tx1"/>
                </a:solidFill>
                <a:latin typeface="楷体" panose="02010609060101010101" pitchFamily="49" charset="-122"/>
                <a:ea typeface="楷体" panose="02010609060101010101" pitchFamily="49" charset="-122"/>
              </a:rPr>
              <a:t>人，及格有</a:t>
            </a:r>
            <a:r>
              <a:rPr lang="en-US" altLang="zh-CN" sz="2000" b="1" dirty="0">
                <a:solidFill>
                  <a:schemeClr val="tx1"/>
                </a:solidFill>
                <a:latin typeface="楷体" panose="02010609060101010101" pitchFamily="49" charset="-122"/>
                <a:ea typeface="楷体" panose="02010609060101010101" pitchFamily="49" charset="-122"/>
              </a:rPr>
              <a:t>5</a:t>
            </a:r>
            <a:r>
              <a:rPr lang="en-US" altLang="en-US" sz="2000" b="1" dirty="0">
                <a:solidFill>
                  <a:schemeClr val="tx1"/>
                </a:solidFill>
                <a:latin typeface="楷体" panose="02010609060101010101" pitchFamily="49" charset="-122"/>
                <a:ea typeface="楷体" panose="02010609060101010101" pitchFamily="49" charset="-122"/>
              </a:rPr>
              <a:t>人。</a:t>
            </a:r>
            <a:r>
              <a:rPr lang="zh-CN" altLang="en-US" sz="2000" b="1" dirty="0">
                <a:solidFill>
                  <a:schemeClr val="tx1"/>
                </a:solidFill>
                <a:latin typeface="楷体" panose="02010609060101010101" pitchFamily="49" charset="-122"/>
                <a:ea typeface="楷体" panose="02010609060101010101" pitchFamily="49" charset="-122"/>
              </a:rPr>
              <a:t>整体情况女生好一些。</a:t>
            </a:r>
            <a:endParaRPr lang="en-US" altLang="en-US" sz="2000" b="1" dirty="0">
              <a:solidFill>
                <a:schemeClr val="tx1"/>
              </a:solidFill>
              <a:latin typeface="楷体" panose="02010609060101010101" pitchFamily="49" charset="-122"/>
              <a:ea typeface="楷体" panose="02010609060101010101" pitchFamily="49" charset="-122"/>
            </a:endParaRPr>
          </a:p>
        </p:txBody>
      </p:sp>
      <p:pic>
        <p:nvPicPr>
          <p:cNvPr id="2" name="图片 1"/>
          <p:cNvPicPr>
            <a:picLocks noChangeAspect="1"/>
          </p:cNvPicPr>
          <p:nvPr/>
        </p:nvPicPr>
        <p:blipFill>
          <a:blip r:embed="rId3"/>
          <a:stretch>
            <a:fillRect/>
          </a:stretch>
        </p:blipFill>
        <p:spPr>
          <a:xfrm>
            <a:off x="611560" y="1419622"/>
            <a:ext cx="4536504" cy="298401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righ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7299" y="2139702"/>
            <a:ext cx="5379338" cy="2465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25"/>
          <p:cNvSpPr txBox="1">
            <a:spLocks noChangeArrowheads="1"/>
          </p:cNvSpPr>
          <p:nvPr/>
        </p:nvSpPr>
        <p:spPr bwMode="auto">
          <a:xfrm>
            <a:off x="3071546" y="4061496"/>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10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8" name="TextBox 9"/>
          <p:cNvSpPr txBox="1">
            <a:spLocks noChangeArrowheads="1"/>
          </p:cNvSpPr>
          <p:nvPr/>
        </p:nvSpPr>
        <p:spPr bwMode="auto">
          <a:xfrm>
            <a:off x="467544" y="267494"/>
            <a:ext cx="807232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latin typeface="楷体" panose="02010609060101010101" pitchFamily="49" charset="-122"/>
                <a:ea typeface="楷体" panose="02010609060101010101" pitchFamily="49" charset="-122"/>
              </a:rPr>
              <a:t>下面是红光小学</a:t>
            </a:r>
            <a:r>
              <a:rPr lang="en-US" altLang="zh-CN" sz="2800" b="1" dirty="0">
                <a:latin typeface="楷体" panose="02010609060101010101" pitchFamily="49" charset="-122"/>
                <a:ea typeface="楷体" panose="02010609060101010101" pitchFamily="49" charset="-122"/>
              </a:rPr>
              <a:t>2007</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2012</a:t>
            </a:r>
            <a:r>
              <a:rPr lang="zh-CN" altLang="en-US" sz="2800" b="1" dirty="0">
                <a:latin typeface="楷体" panose="02010609060101010101" pitchFamily="49" charset="-122"/>
                <a:ea typeface="楷体" panose="02010609060101010101" pitchFamily="49" charset="-122"/>
              </a:rPr>
              <a:t>年入学的部分学生营养情况评价表。</a:t>
            </a:r>
          </a:p>
        </p:txBody>
      </p:sp>
      <p:sp>
        <p:nvSpPr>
          <p:cNvPr id="9" name="TextBox 9"/>
          <p:cNvSpPr txBox="1">
            <a:spLocks noChangeArrowheads="1"/>
          </p:cNvSpPr>
          <p:nvPr/>
        </p:nvSpPr>
        <p:spPr bwMode="auto">
          <a:xfrm>
            <a:off x="467544" y="2182093"/>
            <a:ext cx="2808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latin typeface="楷体" panose="02010609060101010101" pitchFamily="49" charset="-122"/>
                <a:ea typeface="楷体" panose="02010609060101010101" pitchFamily="49" charset="-122"/>
              </a:rPr>
              <a:t>完成下面的统计图。</a:t>
            </a:r>
          </a:p>
        </p:txBody>
      </p:sp>
      <p:pic>
        <p:nvPicPr>
          <p:cNvPr id="10" name="Picture 2"/>
          <p:cNvPicPr>
            <a:picLocks noChangeAspect="1" noChangeArrowheads="1"/>
          </p:cNvPicPr>
          <p:nvPr/>
        </p:nvPicPr>
        <p:blipFill>
          <a:blip r:embed="rId3">
            <a:lum bright="-10000" contrast="20000"/>
            <a:extLst>
              <a:ext uri="{28A0092B-C50C-407E-A947-70E740481C1C}">
                <a14:useLocalDpi xmlns:a14="http://schemas.microsoft.com/office/drawing/2010/main" val="0"/>
              </a:ext>
            </a:extLst>
          </a:blip>
          <a:srcRect/>
          <a:stretch>
            <a:fillRect/>
          </a:stretch>
        </p:blipFill>
        <p:spPr bwMode="auto">
          <a:xfrm>
            <a:off x="755576" y="1203598"/>
            <a:ext cx="7540421" cy="898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9"/>
          <p:cNvSpPr txBox="1">
            <a:spLocks noChangeArrowheads="1"/>
          </p:cNvSpPr>
          <p:nvPr/>
        </p:nvSpPr>
        <p:spPr bwMode="auto">
          <a:xfrm>
            <a:off x="638294" y="2643758"/>
            <a:ext cx="215459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latin typeface="楷体" panose="02010609060101010101" pitchFamily="49" charset="-122"/>
                <a:ea typeface="楷体" panose="02010609060101010101" pitchFamily="49" charset="-122"/>
              </a:rPr>
              <a:t>从图中你能获得哪些信息？</a:t>
            </a:r>
          </a:p>
        </p:txBody>
      </p:sp>
      <p:sp>
        <p:nvSpPr>
          <p:cNvPr id="17" name="TextBox 25"/>
          <p:cNvSpPr txBox="1">
            <a:spLocks noChangeArrowheads="1"/>
          </p:cNvSpPr>
          <p:nvPr/>
        </p:nvSpPr>
        <p:spPr bwMode="auto">
          <a:xfrm>
            <a:off x="3597242" y="4369748"/>
            <a:ext cx="598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200" b="1" dirty="0">
                <a:latin typeface="楷体" panose="02010609060101010101" pitchFamily="49" charset="-122"/>
                <a:ea typeface="楷体" panose="02010609060101010101" pitchFamily="49" charset="-122"/>
              </a:rPr>
              <a:t>2007</a:t>
            </a:r>
            <a:endParaRPr lang="zh-CN" altLang="en-US" sz="1200" b="1" dirty="0">
              <a:latin typeface="楷体" panose="02010609060101010101" pitchFamily="49" charset="-122"/>
              <a:ea typeface="楷体" panose="02010609060101010101" pitchFamily="49" charset="-122"/>
            </a:endParaRPr>
          </a:p>
        </p:txBody>
      </p:sp>
      <p:sp>
        <p:nvSpPr>
          <p:cNvPr id="22" name="TextBox 25"/>
          <p:cNvSpPr txBox="1">
            <a:spLocks noChangeArrowheads="1"/>
          </p:cNvSpPr>
          <p:nvPr/>
        </p:nvSpPr>
        <p:spPr bwMode="auto">
          <a:xfrm>
            <a:off x="3071546" y="3805697"/>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20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23" name="TextBox 25"/>
          <p:cNvSpPr txBox="1">
            <a:spLocks noChangeArrowheads="1"/>
          </p:cNvSpPr>
          <p:nvPr/>
        </p:nvSpPr>
        <p:spPr bwMode="auto">
          <a:xfrm>
            <a:off x="3071546" y="3569714"/>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30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24" name="TextBox 25"/>
          <p:cNvSpPr txBox="1">
            <a:spLocks noChangeArrowheads="1"/>
          </p:cNvSpPr>
          <p:nvPr/>
        </p:nvSpPr>
        <p:spPr bwMode="auto">
          <a:xfrm>
            <a:off x="3071546" y="3313915"/>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40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26" name="TextBox 25"/>
          <p:cNvSpPr txBox="1">
            <a:spLocks noChangeArrowheads="1"/>
          </p:cNvSpPr>
          <p:nvPr/>
        </p:nvSpPr>
        <p:spPr bwMode="auto">
          <a:xfrm>
            <a:off x="3071546" y="3086791"/>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50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27" name="TextBox 25"/>
          <p:cNvSpPr txBox="1">
            <a:spLocks noChangeArrowheads="1"/>
          </p:cNvSpPr>
          <p:nvPr/>
        </p:nvSpPr>
        <p:spPr bwMode="auto">
          <a:xfrm>
            <a:off x="3071546" y="2851188"/>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60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28" name="TextBox 25"/>
          <p:cNvSpPr txBox="1">
            <a:spLocks noChangeArrowheads="1"/>
          </p:cNvSpPr>
          <p:nvPr/>
        </p:nvSpPr>
        <p:spPr bwMode="auto">
          <a:xfrm>
            <a:off x="3071546" y="2599468"/>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70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29" name="TextBox 25"/>
          <p:cNvSpPr txBox="1">
            <a:spLocks noChangeArrowheads="1"/>
          </p:cNvSpPr>
          <p:nvPr/>
        </p:nvSpPr>
        <p:spPr bwMode="auto">
          <a:xfrm>
            <a:off x="4161959" y="4369748"/>
            <a:ext cx="598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200" b="1" dirty="0">
                <a:latin typeface="楷体" panose="02010609060101010101" pitchFamily="49" charset="-122"/>
                <a:ea typeface="楷体" panose="02010609060101010101" pitchFamily="49" charset="-122"/>
              </a:rPr>
              <a:t>2008</a:t>
            </a:r>
            <a:endParaRPr lang="zh-CN" altLang="en-US" sz="1200" b="1" dirty="0">
              <a:latin typeface="楷体" panose="02010609060101010101" pitchFamily="49" charset="-122"/>
              <a:ea typeface="楷体" panose="02010609060101010101" pitchFamily="49" charset="-122"/>
            </a:endParaRPr>
          </a:p>
        </p:txBody>
      </p:sp>
      <p:sp>
        <p:nvSpPr>
          <p:cNvPr id="30" name="TextBox 25"/>
          <p:cNvSpPr txBox="1">
            <a:spLocks noChangeArrowheads="1"/>
          </p:cNvSpPr>
          <p:nvPr/>
        </p:nvSpPr>
        <p:spPr bwMode="auto">
          <a:xfrm>
            <a:off x="4759987" y="4369748"/>
            <a:ext cx="598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200" b="1" dirty="0">
                <a:latin typeface="楷体" panose="02010609060101010101" pitchFamily="49" charset="-122"/>
                <a:ea typeface="楷体" panose="02010609060101010101" pitchFamily="49" charset="-122"/>
              </a:rPr>
              <a:t>2009</a:t>
            </a:r>
            <a:endParaRPr lang="zh-CN" altLang="en-US" sz="1200" b="1" dirty="0">
              <a:latin typeface="楷体" panose="02010609060101010101" pitchFamily="49" charset="-122"/>
              <a:ea typeface="楷体" panose="02010609060101010101" pitchFamily="49" charset="-122"/>
            </a:endParaRPr>
          </a:p>
        </p:txBody>
      </p:sp>
      <p:sp>
        <p:nvSpPr>
          <p:cNvPr id="32" name="TextBox 25"/>
          <p:cNvSpPr txBox="1">
            <a:spLocks noChangeArrowheads="1"/>
          </p:cNvSpPr>
          <p:nvPr/>
        </p:nvSpPr>
        <p:spPr bwMode="auto">
          <a:xfrm>
            <a:off x="5360031" y="4369748"/>
            <a:ext cx="598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200" b="1" dirty="0">
                <a:latin typeface="楷体" panose="02010609060101010101" pitchFamily="49" charset="-122"/>
                <a:ea typeface="楷体" panose="02010609060101010101" pitchFamily="49" charset="-122"/>
              </a:rPr>
              <a:t>2010</a:t>
            </a:r>
            <a:endParaRPr lang="zh-CN" altLang="en-US" sz="1200" b="1" dirty="0">
              <a:latin typeface="楷体" panose="02010609060101010101" pitchFamily="49" charset="-122"/>
              <a:ea typeface="楷体" panose="02010609060101010101" pitchFamily="49" charset="-122"/>
            </a:endParaRPr>
          </a:p>
        </p:txBody>
      </p:sp>
      <p:sp>
        <p:nvSpPr>
          <p:cNvPr id="33" name="TextBox 25"/>
          <p:cNvSpPr txBox="1">
            <a:spLocks noChangeArrowheads="1"/>
          </p:cNvSpPr>
          <p:nvPr/>
        </p:nvSpPr>
        <p:spPr bwMode="auto">
          <a:xfrm>
            <a:off x="5967470" y="4369748"/>
            <a:ext cx="598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200" b="1" dirty="0">
                <a:latin typeface="楷体" panose="02010609060101010101" pitchFamily="49" charset="-122"/>
                <a:ea typeface="楷体" panose="02010609060101010101" pitchFamily="49" charset="-122"/>
              </a:rPr>
              <a:t>2011</a:t>
            </a:r>
            <a:endParaRPr lang="zh-CN" altLang="en-US" sz="1200" b="1" dirty="0">
              <a:latin typeface="楷体" panose="02010609060101010101" pitchFamily="49" charset="-122"/>
              <a:ea typeface="楷体" panose="02010609060101010101" pitchFamily="49" charset="-122"/>
            </a:endParaRPr>
          </a:p>
        </p:txBody>
      </p:sp>
      <p:sp>
        <p:nvSpPr>
          <p:cNvPr id="34" name="TextBox 25"/>
          <p:cNvSpPr txBox="1">
            <a:spLocks noChangeArrowheads="1"/>
          </p:cNvSpPr>
          <p:nvPr/>
        </p:nvSpPr>
        <p:spPr bwMode="auto">
          <a:xfrm>
            <a:off x="6559101" y="4369748"/>
            <a:ext cx="5980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200" b="1" dirty="0">
                <a:latin typeface="楷体" panose="02010609060101010101" pitchFamily="49" charset="-122"/>
                <a:ea typeface="楷体" panose="02010609060101010101" pitchFamily="49" charset="-122"/>
              </a:rPr>
              <a:t>2012</a:t>
            </a:r>
            <a:endParaRPr lang="zh-CN" altLang="en-US" sz="1200" b="1" dirty="0">
              <a:latin typeface="楷体" panose="02010609060101010101" pitchFamily="49" charset="-122"/>
              <a:ea typeface="楷体" panose="02010609060101010101" pitchFamily="49" charset="-122"/>
            </a:endParaRPr>
          </a:p>
        </p:txBody>
      </p:sp>
      <p:sp>
        <p:nvSpPr>
          <p:cNvPr id="35" name="矩形 34"/>
          <p:cNvSpPr/>
          <p:nvPr/>
        </p:nvSpPr>
        <p:spPr>
          <a:xfrm>
            <a:off x="3623470" y="2722577"/>
            <a:ext cx="224699" cy="1713123"/>
          </a:xfrm>
          <a:prstGeom prst="rect">
            <a:avLst/>
          </a:prstGeom>
          <a:solidFill>
            <a:srgbClr val="E600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36" name="矩形 35"/>
          <p:cNvSpPr/>
          <p:nvPr/>
        </p:nvSpPr>
        <p:spPr>
          <a:xfrm>
            <a:off x="3848865" y="4065888"/>
            <a:ext cx="171657" cy="366406"/>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latin typeface="楷体" panose="02010609060101010101" pitchFamily="49" charset="-122"/>
              <a:ea typeface="楷体" panose="02010609060101010101" pitchFamily="49" charset="-122"/>
            </a:endParaRPr>
          </a:p>
        </p:txBody>
      </p:sp>
      <p:sp>
        <p:nvSpPr>
          <p:cNvPr id="37" name="矩形 36"/>
          <p:cNvSpPr/>
          <p:nvPr/>
        </p:nvSpPr>
        <p:spPr>
          <a:xfrm>
            <a:off x="4221499" y="3412604"/>
            <a:ext cx="193913" cy="1016112"/>
          </a:xfrm>
          <a:prstGeom prst="rect">
            <a:avLst/>
          </a:prstGeom>
          <a:solidFill>
            <a:srgbClr val="E600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38" name="矩形 37"/>
          <p:cNvSpPr/>
          <p:nvPr/>
        </p:nvSpPr>
        <p:spPr>
          <a:xfrm>
            <a:off x="4821077" y="3278990"/>
            <a:ext cx="192951" cy="1145256"/>
          </a:xfrm>
          <a:prstGeom prst="rect">
            <a:avLst/>
          </a:prstGeom>
          <a:solidFill>
            <a:srgbClr val="E600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39" name="矩形 38"/>
          <p:cNvSpPr/>
          <p:nvPr/>
        </p:nvSpPr>
        <p:spPr>
          <a:xfrm>
            <a:off x="5412120" y="3546386"/>
            <a:ext cx="192951" cy="883259"/>
          </a:xfrm>
          <a:prstGeom prst="rect">
            <a:avLst/>
          </a:prstGeom>
          <a:solidFill>
            <a:srgbClr val="E600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40" name="矩形 39"/>
          <p:cNvSpPr/>
          <p:nvPr/>
        </p:nvSpPr>
        <p:spPr>
          <a:xfrm>
            <a:off x="6007555" y="4051918"/>
            <a:ext cx="189148" cy="371938"/>
          </a:xfrm>
          <a:prstGeom prst="rect">
            <a:avLst/>
          </a:prstGeom>
          <a:solidFill>
            <a:srgbClr val="E600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41" name="矩形 40"/>
          <p:cNvSpPr/>
          <p:nvPr/>
        </p:nvSpPr>
        <p:spPr>
          <a:xfrm>
            <a:off x="6605583" y="4146856"/>
            <a:ext cx="182751" cy="276999"/>
          </a:xfrm>
          <a:prstGeom prst="rect">
            <a:avLst/>
          </a:prstGeom>
          <a:solidFill>
            <a:srgbClr val="E600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42" name="矩形 41"/>
          <p:cNvSpPr/>
          <p:nvPr/>
        </p:nvSpPr>
        <p:spPr>
          <a:xfrm>
            <a:off x="4406011" y="3484163"/>
            <a:ext cx="203641" cy="945721"/>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latin typeface="楷体" panose="02010609060101010101" pitchFamily="49" charset="-122"/>
              <a:ea typeface="楷体" panose="02010609060101010101" pitchFamily="49" charset="-122"/>
            </a:endParaRPr>
          </a:p>
        </p:txBody>
      </p:sp>
      <p:sp>
        <p:nvSpPr>
          <p:cNvPr id="43" name="矩形 42"/>
          <p:cNvSpPr/>
          <p:nvPr/>
        </p:nvSpPr>
        <p:spPr>
          <a:xfrm>
            <a:off x="5016712" y="3168640"/>
            <a:ext cx="192952" cy="1257311"/>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latin typeface="楷体" panose="02010609060101010101" pitchFamily="49" charset="-122"/>
              <a:ea typeface="楷体" panose="02010609060101010101" pitchFamily="49" charset="-122"/>
            </a:endParaRPr>
          </a:p>
        </p:txBody>
      </p:sp>
      <p:sp>
        <p:nvSpPr>
          <p:cNvPr id="44" name="矩形 43"/>
          <p:cNvSpPr/>
          <p:nvPr/>
        </p:nvSpPr>
        <p:spPr>
          <a:xfrm>
            <a:off x="5598177" y="2767278"/>
            <a:ext cx="225955" cy="1662874"/>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latin typeface="楷体" panose="02010609060101010101" pitchFamily="49" charset="-122"/>
              <a:ea typeface="楷体" panose="02010609060101010101" pitchFamily="49" charset="-122"/>
            </a:endParaRPr>
          </a:p>
        </p:txBody>
      </p:sp>
      <p:sp>
        <p:nvSpPr>
          <p:cNvPr id="45" name="矩形 44"/>
          <p:cNvSpPr/>
          <p:nvPr/>
        </p:nvSpPr>
        <p:spPr>
          <a:xfrm>
            <a:off x="6196206" y="3419589"/>
            <a:ext cx="182752" cy="1010056"/>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latin typeface="楷体" panose="02010609060101010101" pitchFamily="49" charset="-122"/>
              <a:ea typeface="楷体" panose="02010609060101010101" pitchFamily="49" charset="-122"/>
            </a:endParaRPr>
          </a:p>
        </p:txBody>
      </p:sp>
      <p:sp>
        <p:nvSpPr>
          <p:cNvPr id="46" name="矩形 45"/>
          <p:cNvSpPr/>
          <p:nvPr/>
        </p:nvSpPr>
        <p:spPr>
          <a:xfrm>
            <a:off x="6792368" y="3569713"/>
            <a:ext cx="182751" cy="859931"/>
          </a:xfrm>
          <a:prstGeom prst="rect">
            <a:avLst/>
          </a:prstGeom>
          <a:solidFill>
            <a:srgbClr val="00A1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dirty="0">
              <a:latin typeface="楷体" panose="02010609060101010101" pitchFamily="49" charset="-122"/>
              <a:ea typeface="楷体" panose="02010609060101010101" pitchFamily="49" charset="-122"/>
            </a:endParaRPr>
          </a:p>
        </p:txBody>
      </p:sp>
      <p:sp>
        <p:nvSpPr>
          <p:cNvPr id="48" name="TextBox 25"/>
          <p:cNvSpPr txBox="1">
            <a:spLocks noChangeArrowheads="1"/>
          </p:cNvSpPr>
          <p:nvPr/>
        </p:nvSpPr>
        <p:spPr bwMode="auto">
          <a:xfrm>
            <a:off x="3573810" y="2439961"/>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70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49" name="TextBox 25"/>
          <p:cNvSpPr txBox="1">
            <a:spLocks noChangeArrowheads="1"/>
          </p:cNvSpPr>
          <p:nvPr/>
        </p:nvSpPr>
        <p:spPr bwMode="auto">
          <a:xfrm>
            <a:off x="3770531" y="3837691"/>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15</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0" name="TextBox 25"/>
          <p:cNvSpPr txBox="1">
            <a:spLocks noChangeArrowheads="1"/>
          </p:cNvSpPr>
          <p:nvPr/>
        </p:nvSpPr>
        <p:spPr bwMode="auto">
          <a:xfrm>
            <a:off x="4153429" y="3198742"/>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40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1" name="TextBox 25"/>
          <p:cNvSpPr txBox="1">
            <a:spLocks noChangeArrowheads="1"/>
          </p:cNvSpPr>
          <p:nvPr/>
        </p:nvSpPr>
        <p:spPr bwMode="auto">
          <a:xfrm>
            <a:off x="4327939" y="3236783"/>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38</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2" name="TextBox 25"/>
          <p:cNvSpPr txBox="1">
            <a:spLocks noChangeArrowheads="1"/>
          </p:cNvSpPr>
          <p:nvPr/>
        </p:nvSpPr>
        <p:spPr bwMode="auto">
          <a:xfrm>
            <a:off x="4746757" y="3112316"/>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45</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3" name="TextBox 25"/>
          <p:cNvSpPr txBox="1">
            <a:spLocks noChangeArrowheads="1"/>
          </p:cNvSpPr>
          <p:nvPr/>
        </p:nvSpPr>
        <p:spPr bwMode="auto">
          <a:xfrm>
            <a:off x="4930754" y="2958106"/>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50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4" name="TextBox 25"/>
          <p:cNvSpPr txBox="1">
            <a:spLocks noChangeArrowheads="1"/>
          </p:cNvSpPr>
          <p:nvPr/>
        </p:nvSpPr>
        <p:spPr bwMode="auto">
          <a:xfrm>
            <a:off x="5314000" y="3297075"/>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35</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5" name="TextBox 25"/>
          <p:cNvSpPr txBox="1">
            <a:spLocks noChangeArrowheads="1"/>
          </p:cNvSpPr>
          <p:nvPr/>
        </p:nvSpPr>
        <p:spPr bwMode="auto">
          <a:xfrm>
            <a:off x="5509331" y="2524779"/>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68</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6" name="TextBox 25"/>
          <p:cNvSpPr txBox="1">
            <a:spLocks noChangeArrowheads="1"/>
          </p:cNvSpPr>
          <p:nvPr/>
        </p:nvSpPr>
        <p:spPr bwMode="auto">
          <a:xfrm>
            <a:off x="5910173" y="3864904"/>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14</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7" name="TextBox 25"/>
          <p:cNvSpPr txBox="1">
            <a:spLocks noChangeArrowheads="1"/>
          </p:cNvSpPr>
          <p:nvPr/>
        </p:nvSpPr>
        <p:spPr bwMode="auto">
          <a:xfrm>
            <a:off x="6115678" y="3167579"/>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40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8" name="TextBox 25"/>
          <p:cNvSpPr txBox="1">
            <a:spLocks noChangeArrowheads="1"/>
          </p:cNvSpPr>
          <p:nvPr/>
        </p:nvSpPr>
        <p:spPr bwMode="auto">
          <a:xfrm>
            <a:off x="6525644" y="3938385"/>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10</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59" name="TextBox 25"/>
          <p:cNvSpPr txBox="1">
            <a:spLocks noChangeArrowheads="1"/>
          </p:cNvSpPr>
          <p:nvPr/>
        </p:nvSpPr>
        <p:spPr bwMode="auto">
          <a:xfrm>
            <a:off x="6707131" y="3349686"/>
            <a:ext cx="4320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dirty="0">
                <a:solidFill>
                  <a:srgbClr val="FF0000"/>
                </a:solidFill>
                <a:latin typeface="楷体" panose="02010609060101010101" pitchFamily="49" charset="-122"/>
                <a:ea typeface="楷体" panose="02010609060101010101" pitchFamily="49" charset="-122"/>
              </a:rPr>
              <a:t>35</a:t>
            </a:r>
            <a:endParaRPr lang="zh-CN" altLang="en-US" sz="1000" b="1" dirty="0">
              <a:solidFill>
                <a:srgbClr val="FF0000"/>
              </a:solidFill>
              <a:latin typeface="楷体" panose="02010609060101010101" pitchFamily="49" charset="-122"/>
              <a:ea typeface="楷体" panose="02010609060101010101" pitchFamily="49" charset="-122"/>
            </a:endParaRPr>
          </a:p>
        </p:txBody>
      </p:sp>
      <p:sp>
        <p:nvSpPr>
          <p:cNvPr id="60" name="圆角矩形标注 31"/>
          <p:cNvSpPr/>
          <p:nvPr/>
        </p:nvSpPr>
        <p:spPr>
          <a:xfrm>
            <a:off x="672878" y="3546570"/>
            <a:ext cx="2225379" cy="571299"/>
          </a:xfrm>
          <a:prstGeom prst="wedgeRoundRectCallout">
            <a:avLst>
              <a:gd name="adj1" fmla="val 58645"/>
              <a:gd name="adj2" fmla="val -7251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lvl="0" eaLnBrk="1" hangingPunct="1"/>
            <a:r>
              <a:rPr lang="zh-CN" altLang="en-US" sz="2000" b="1" dirty="0">
                <a:solidFill>
                  <a:srgbClr val="FF0000"/>
                </a:solidFill>
                <a:latin typeface="楷体" panose="02010609060101010101" pitchFamily="49" charset="-122"/>
                <a:ea typeface="楷体" panose="02010609060101010101" pitchFamily="49" charset="-122"/>
              </a:rPr>
              <a:t>营养不良人数在减少。</a:t>
            </a:r>
            <a:endParaRPr lang="en-US" altLang="en-US" sz="2000" b="1" dirty="0">
              <a:solidFill>
                <a:srgbClr val="FF0000"/>
              </a:solidFill>
              <a:latin typeface="楷体" panose="02010609060101010101" pitchFamily="49" charset="-122"/>
              <a:ea typeface="楷体" panose="02010609060101010101" pitchFamily="49" charset="-122"/>
            </a:endParaRPr>
          </a:p>
        </p:txBody>
      </p:sp>
      <p:sp>
        <p:nvSpPr>
          <p:cNvPr id="61" name="圆角矩形标注 31"/>
          <p:cNvSpPr/>
          <p:nvPr/>
        </p:nvSpPr>
        <p:spPr>
          <a:xfrm>
            <a:off x="7204386" y="2958106"/>
            <a:ext cx="1251644" cy="1026680"/>
          </a:xfrm>
          <a:prstGeom prst="wedgeRoundRectCallout">
            <a:avLst>
              <a:gd name="adj1" fmla="val -60677"/>
              <a:gd name="adj2" fmla="val -107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lvl="0" eaLnBrk="1" hangingPunct="1"/>
            <a:r>
              <a:rPr lang="zh-CN" altLang="en-US" sz="1800" b="1" dirty="0">
                <a:solidFill>
                  <a:srgbClr val="FF0000"/>
                </a:solidFill>
                <a:latin typeface="楷体" panose="02010609060101010101" pitchFamily="49" charset="-122"/>
                <a:ea typeface="楷体" panose="02010609060101010101" pitchFamily="49" charset="-122"/>
              </a:rPr>
              <a:t>肥胖人数增加，但有所好转。</a:t>
            </a:r>
            <a:endParaRPr lang="en-US" altLang="en-US" sz="1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down)">
                                      <p:cBhvr>
                                        <p:cTn id="42" dur="500"/>
                                        <p:tgtEl>
                                          <p:spTgt spid="35"/>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down)">
                                      <p:cBhvr>
                                        <p:cTn id="45" dur="500"/>
                                        <p:tgtEl>
                                          <p:spTgt spid="3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down)">
                                      <p:cBhvr>
                                        <p:cTn id="48" dur="500"/>
                                        <p:tgtEl>
                                          <p:spTgt spid="3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down)">
                                      <p:cBhvr>
                                        <p:cTn id="54" dur="500"/>
                                        <p:tgtEl>
                                          <p:spTgt spid="38"/>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down)">
                                      <p:cBhvr>
                                        <p:cTn id="57" dur="500"/>
                                        <p:tgtEl>
                                          <p:spTgt spid="4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wipe(down)">
                                      <p:cBhvr>
                                        <p:cTn id="60" dur="500"/>
                                        <p:tgtEl>
                                          <p:spTgt spid="39"/>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down)">
                                      <p:cBhvr>
                                        <p:cTn id="63" dur="500"/>
                                        <p:tgtEl>
                                          <p:spTgt spid="4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wipe(down)">
                                      <p:cBhvr>
                                        <p:cTn id="66" dur="500"/>
                                        <p:tgtEl>
                                          <p:spTgt spid="40"/>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down)">
                                      <p:cBhvr>
                                        <p:cTn id="69" dur="500"/>
                                        <p:tgtEl>
                                          <p:spTgt spid="45"/>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down)">
                                      <p:cBhvr>
                                        <p:cTn id="72" dur="500"/>
                                        <p:tgtEl>
                                          <p:spTgt spid="41"/>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wipe(down)">
                                      <p:cBhvr>
                                        <p:cTn id="75" dur="500"/>
                                        <p:tgtEl>
                                          <p:spTgt spid="46"/>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59"/>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57"/>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53"/>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childTnLst>
                                </p:cTn>
                              </p:par>
                              <p:par>
                                <p:cTn id="94" presetID="1"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49"/>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48"/>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grpId="0" nodeType="click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wipe(down)">
                                      <p:cBhvr>
                                        <p:cTn id="106" dur="500"/>
                                        <p:tgtEl>
                                          <p:spTgt spid="16"/>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60"/>
                                        </p:tgtEl>
                                        <p:attrNameLst>
                                          <p:attrName>style.visibility</p:attrName>
                                        </p:attrNameLst>
                                      </p:cBhvr>
                                      <p:to>
                                        <p:strVal val="visible"/>
                                      </p:to>
                                    </p:set>
                                    <p:animEffect transition="in" filter="fade">
                                      <p:cBhvr>
                                        <p:cTn id="111" dur="500"/>
                                        <p:tgtEl>
                                          <p:spTgt spid="60"/>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grpId="0" nodeType="clickEffect">
                                  <p:stCondLst>
                                    <p:cond delay="0"/>
                                  </p:stCondLst>
                                  <p:childTnLst>
                                    <p:set>
                                      <p:cBhvr>
                                        <p:cTn id="115" dur="1" fill="hold">
                                          <p:stCondLst>
                                            <p:cond delay="0"/>
                                          </p:stCondLst>
                                        </p:cTn>
                                        <p:tgtEl>
                                          <p:spTgt spid="61"/>
                                        </p:tgtEl>
                                        <p:attrNameLst>
                                          <p:attrName>style.visibility</p:attrName>
                                        </p:attrNameLst>
                                      </p:cBhvr>
                                      <p:to>
                                        <p:strVal val="visible"/>
                                      </p:to>
                                    </p:set>
                                    <p:animEffect transition="in" filter="fade">
                                      <p:cBhvr>
                                        <p:cTn id="11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 grpId="0"/>
      <p:bldP spid="16" grpId="0"/>
      <p:bldP spid="17" grpId="0"/>
      <p:bldP spid="22" grpId="0"/>
      <p:bldP spid="23" grpId="0"/>
      <p:bldP spid="24" grpId="0"/>
      <p:bldP spid="26" grpId="0"/>
      <p:bldP spid="27" grpId="0"/>
      <p:bldP spid="28" grpId="0"/>
      <p:bldP spid="29" grpId="0"/>
      <p:bldP spid="30" grpId="0"/>
      <p:bldP spid="32" grpId="0"/>
      <p:bldP spid="33" grpId="0"/>
      <p:bldP spid="34" grpId="0"/>
      <p:bldP spid="35" grpId="0" animBg="1"/>
      <p:bldP spid="36" grpId="0" bldLvl="0" animBg="1"/>
      <p:bldP spid="37" grpId="0" bldLvl="0" animBg="1"/>
      <p:bldP spid="38" grpId="0" bldLvl="0" animBg="1"/>
      <p:bldP spid="39" grpId="0" animBg="1"/>
      <p:bldP spid="40" grpId="0" animBg="1"/>
      <p:bldP spid="41" grpId="0" animBg="1"/>
      <p:bldP spid="42" grpId="0" bldLvl="0" animBg="1"/>
      <p:bldP spid="43" grpId="0" bldLvl="0" animBg="1"/>
      <p:bldP spid="44" grpId="0" bldLvl="0" animBg="1"/>
      <p:bldP spid="45" grpId="0" animBg="1"/>
      <p:bldP spid="46" grpId="0" animBg="1"/>
      <p:bldP spid="48" grpId="0"/>
      <p:bldP spid="49" grpId="0"/>
      <p:bldP spid="50" grpId="0"/>
      <p:bldP spid="51" grpId="0"/>
      <p:bldP spid="52" grpId="0"/>
      <p:bldP spid="53" grpId="0"/>
      <p:bldP spid="54" grpId="0"/>
      <p:bldP spid="55" grpId="0"/>
      <p:bldP spid="56" grpId="0"/>
      <p:bldP spid="57" grpId="0"/>
      <p:bldP spid="58" grpId="0"/>
      <p:bldP spid="59" grpId="0"/>
      <p:bldP spid="60" grpId="0" animBg="1"/>
      <p:bldP spid="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187624" y="987574"/>
            <a:ext cx="6725438" cy="3298525"/>
          </a:xfrm>
          <a:prstGeom prst="rect">
            <a:avLst/>
          </a:prstGeom>
        </p:spPr>
      </p:pic>
      <p:sp>
        <p:nvSpPr>
          <p:cNvPr id="10" name="TextBox 9"/>
          <p:cNvSpPr txBox="1">
            <a:spLocks noChangeArrowheads="1"/>
          </p:cNvSpPr>
          <p:nvPr/>
        </p:nvSpPr>
        <p:spPr bwMode="auto">
          <a:xfrm>
            <a:off x="539552" y="339502"/>
            <a:ext cx="23225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dirty="0">
                <a:latin typeface="楷体" panose="02010609060101010101" pitchFamily="49" charset="-122"/>
                <a:ea typeface="楷体" panose="02010609060101010101" pitchFamily="49" charset="-122"/>
              </a:rPr>
              <a:t>你知道吗？</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1560" y="411510"/>
            <a:ext cx="7704856" cy="3554819"/>
          </a:xfrm>
          <a:prstGeom prst="rect">
            <a:avLst/>
          </a:prstGeom>
        </p:spPr>
        <p:txBody>
          <a:bodyPr wrap="square">
            <a:spAutoFit/>
          </a:bodyPr>
          <a:lstStyle/>
          <a:p>
            <a:pPr>
              <a:lnSpc>
                <a:spcPct val="125000"/>
              </a:lnSpc>
            </a:pPr>
            <a:r>
              <a:rPr lang="zh-CN" altLang="en-US" sz="3600" b="1" dirty="0">
                <a:latin typeface="楷体" panose="02010609060101010101" pitchFamily="49" charset="-122"/>
                <a:ea typeface="楷体" panose="02010609060101010101" pitchFamily="49" charset="-122"/>
              </a:rPr>
              <a:t>实践活动：</a:t>
            </a:r>
            <a:endParaRPr lang="en-US" altLang="zh-CN" sz="3600" b="1" dirty="0">
              <a:latin typeface="楷体" panose="02010609060101010101" pitchFamily="49" charset="-122"/>
              <a:ea typeface="楷体" panose="02010609060101010101" pitchFamily="49" charset="-122"/>
            </a:endParaRPr>
          </a:p>
          <a:p>
            <a:pPr>
              <a:lnSpc>
                <a:spcPct val="125000"/>
              </a:lnSpc>
            </a:pPr>
            <a:r>
              <a:rPr lang="zh-CN" altLang="en-US" sz="3600" b="1" dirty="0">
                <a:latin typeface="楷体" panose="02010609060101010101" pitchFamily="49" charset="-122"/>
                <a:ea typeface="楷体" panose="02010609060101010101" pitchFamily="49" charset="-122"/>
              </a:rPr>
              <a:t>在体育课上以小组为单位分别做双手投球和单手投球的活动并将数据记录下来，把得到的结果与第</a:t>
            </a:r>
            <a:r>
              <a:rPr lang="en-US" altLang="zh-CN" sz="3600" b="1" dirty="0">
                <a:latin typeface="楷体" panose="02010609060101010101" pitchFamily="49" charset="-122"/>
                <a:ea typeface="楷体" panose="02010609060101010101" pitchFamily="49" charset="-122"/>
              </a:rPr>
              <a:t>82</a:t>
            </a:r>
            <a:r>
              <a:rPr lang="zh-CN" altLang="en-US" sz="3600" b="1" dirty="0">
                <a:latin typeface="楷体" panose="02010609060101010101" pitchFamily="49" charset="-122"/>
                <a:ea typeface="楷体" panose="02010609060101010101" pitchFamily="49" charset="-122"/>
              </a:rPr>
              <a:t>页中提供的数据相比较，与同伴交流。</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stretch>
            <a:fillRect/>
          </a:stretch>
        </p:blipFill>
        <p:spPr>
          <a:xfrm>
            <a:off x="642638" y="1751774"/>
            <a:ext cx="7500895" cy="2620176"/>
          </a:xfrm>
          <a:prstGeom prst="rect">
            <a:avLst/>
          </a:prstGeom>
        </p:spPr>
      </p:pic>
      <p:sp>
        <p:nvSpPr>
          <p:cNvPr id="11" name="矩形 10"/>
          <p:cNvSpPr/>
          <p:nvPr/>
        </p:nvSpPr>
        <p:spPr>
          <a:xfrm>
            <a:off x="1115616" y="1923678"/>
            <a:ext cx="6480720" cy="2160591"/>
          </a:xfrm>
          <a:prstGeom prst="rect">
            <a:avLst/>
          </a:prstGeom>
        </p:spPr>
        <p:txBody>
          <a:bodyPr wrap="square">
            <a:spAutoFit/>
          </a:bodyPr>
          <a:lstStyle/>
          <a:p>
            <a:pPr lvl="0" eaLnBrk="0" fontAlgn="base" hangingPunct="0">
              <a:lnSpc>
                <a:spcPct val="120000"/>
              </a:lnSpc>
              <a:spcBef>
                <a:spcPct val="0"/>
              </a:spcBef>
              <a:spcAft>
                <a:spcPct val="0"/>
              </a:spcAft>
              <a:buClr>
                <a:srgbClr val="D7181F"/>
              </a:buClr>
            </a:pPr>
            <a:r>
              <a:rPr lang="zh-CN" altLang="en-US" sz="2800" b="1" dirty="0">
                <a:latin typeface="楷体" panose="02010609060101010101" pitchFamily="49" charset="-122"/>
                <a:ea typeface="楷体" panose="02010609060101010101" pitchFamily="49" charset="-122"/>
                <a:sym typeface="+mn-ea"/>
              </a:rPr>
              <a:t>    复式条形统计图，就是用</a:t>
            </a:r>
            <a:r>
              <a:rPr lang="zh-CN" altLang="en-US" sz="2800" b="1" dirty="0">
                <a:solidFill>
                  <a:srgbClr val="FF0000"/>
                </a:solidFill>
                <a:latin typeface="楷体" panose="02010609060101010101" pitchFamily="49" charset="-122"/>
                <a:ea typeface="楷体" panose="02010609060101010101" pitchFamily="49" charset="-122"/>
                <a:sym typeface="+mn-ea"/>
              </a:rPr>
              <a:t>两种颜色</a:t>
            </a:r>
            <a:r>
              <a:rPr lang="zh-CN" altLang="en-US" sz="2800" b="1" dirty="0">
                <a:latin typeface="楷体" panose="02010609060101010101" pitchFamily="49" charset="-122"/>
                <a:ea typeface="楷体" panose="02010609060101010101" pitchFamily="49" charset="-122"/>
                <a:sym typeface="+mn-ea"/>
              </a:rPr>
              <a:t>的色条分别代表</a:t>
            </a:r>
            <a:r>
              <a:rPr lang="zh-CN" altLang="en-US" sz="2800" b="1" dirty="0">
                <a:solidFill>
                  <a:srgbClr val="009900"/>
                </a:solidFill>
                <a:latin typeface="楷体" panose="02010609060101010101" pitchFamily="49" charset="-122"/>
                <a:ea typeface="楷体" panose="02010609060101010101" pitchFamily="49" charset="-122"/>
                <a:sym typeface="+mn-ea"/>
              </a:rPr>
              <a:t>两种量</a:t>
            </a:r>
            <a:r>
              <a:rPr lang="zh-CN" altLang="en-US"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rPr>
              <a:t>能够更清楚地表示出各种</a:t>
            </a:r>
            <a:r>
              <a:rPr lang="zh-CN" altLang="en-US" sz="2800" b="1" dirty="0">
                <a:solidFill>
                  <a:srgbClr val="FF0000"/>
                </a:solidFill>
                <a:latin typeface="楷体" panose="02010609060101010101" pitchFamily="49" charset="-122"/>
                <a:ea typeface="楷体" panose="02010609060101010101" pitchFamily="49" charset="-122"/>
              </a:rPr>
              <a:t>数量的多少</a:t>
            </a:r>
            <a:r>
              <a:rPr lang="zh-CN" altLang="en-US" sz="2800" b="1" dirty="0">
                <a:latin typeface="楷体" panose="02010609060101010101" pitchFamily="49" charset="-122"/>
                <a:ea typeface="楷体" panose="02010609060101010101" pitchFamily="49" charset="-122"/>
              </a:rPr>
              <a:t>，便于</a:t>
            </a:r>
            <a:r>
              <a:rPr lang="zh-CN" altLang="en-US" sz="2800" b="1" dirty="0">
                <a:solidFill>
                  <a:srgbClr val="009900"/>
                </a:solidFill>
                <a:latin typeface="楷体" panose="02010609060101010101" pitchFamily="49" charset="-122"/>
                <a:ea typeface="楷体" panose="02010609060101010101" pitchFamily="49" charset="-122"/>
              </a:rPr>
              <a:t>直观、形象地比较两种或多种数量之间的关系</a:t>
            </a:r>
            <a:r>
              <a:rPr lang="zh-CN" altLang="en-US" sz="2800" b="1" dirty="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sym typeface="+mn-ea"/>
            </a:endParaRPr>
          </a:p>
        </p:txBody>
      </p:sp>
      <p:sp>
        <p:nvSpPr>
          <p:cNvPr id="15" name="Rectangle 5"/>
          <p:cNvSpPr>
            <a:spLocks noChangeArrowheads="1"/>
          </p:cNvSpPr>
          <p:nvPr/>
        </p:nvSpPr>
        <p:spPr bwMode="auto">
          <a:xfrm>
            <a:off x="783813" y="1059582"/>
            <a:ext cx="5165517" cy="500137"/>
          </a:xfrm>
          <a:prstGeom prst="rect">
            <a:avLst/>
          </a:prstGeom>
          <a:noFill/>
          <a:effectLst>
            <a:softEdge rad="0"/>
          </a:effectLst>
        </p:spPr>
        <p:txBody>
          <a:bodyPr wrap="none" lIns="68580" tIns="34290" rIns="68580" bIns="34290" rtlCol="0">
            <a:spAutoFit/>
          </a:bodyPr>
          <a:lstStyle/>
          <a:p>
            <a:r>
              <a:rPr lang="zh-CN" altLang="zh-CN" sz="2800" b="1" dirty="0">
                <a:latin typeface="+mn-ea"/>
              </a:rPr>
              <a:t>这节课你们都学会了哪些知识？</a:t>
            </a:r>
            <a:endParaRPr lang="zh-CN" altLang="en-US" sz="2800" b="1" dirty="0">
              <a:latin typeface="+mn-ea"/>
            </a:endParaRPr>
          </a:p>
        </p:txBody>
      </p:sp>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2071"/>
            <a:ext cx="366860" cy="456339"/>
          </a:xfrm>
          <a:prstGeom prst="rect">
            <a:avLst/>
          </a:prstGeom>
        </p:spPr>
      </p:pic>
      <p:sp>
        <p:nvSpPr>
          <p:cNvPr id="22"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课堂小结</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10000"/>
                                  </p:iterate>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93" y="494144"/>
            <a:ext cx="366861" cy="456339"/>
          </a:xfrm>
          <a:prstGeom prst="rect">
            <a:avLst/>
          </a:prstGeom>
        </p:spPr>
      </p:pic>
      <p:sp>
        <p:nvSpPr>
          <p:cNvPr id="16" name="文本框 14"/>
          <p:cNvSpPr txBox="1"/>
          <p:nvPr/>
        </p:nvSpPr>
        <p:spPr>
          <a:xfrm>
            <a:off x="611560" y="425882"/>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课后作业</a:t>
            </a:r>
          </a:p>
        </p:txBody>
      </p:sp>
      <p:pic>
        <p:nvPicPr>
          <p:cNvPr id="9" name="图片 8">
            <a:extLst>
              <a:ext uri="{FF2B5EF4-FFF2-40B4-BE49-F238E27FC236}">
                <a16:creationId xmlns:a16="http://schemas.microsoft.com/office/drawing/2014/main" id="{809AA6E7-6640-4134-ADE8-99AAC0705D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059582"/>
            <a:ext cx="5437285" cy="4130864"/>
          </a:xfrm>
          <a:prstGeom prst="rect">
            <a:avLst/>
          </a:prstGeom>
        </p:spPr>
      </p:pic>
      <p:sp>
        <p:nvSpPr>
          <p:cNvPr id="17" name="矩形 16">
            <a:extLst>
              <a:ext uri="{FF2B5EF4-FFF2-40B4-BE49-F238E27FC236}">
                <a16:creationId xmlns:a16="http://schemas.microsoft.com/office/drawing/2014/main" id="{5378833D-0314-43C4-9C38-E5D2C474094F}"/>
              </a:ext>
            </a:extLst>
          </p:cNvPr>
          <p:cNvSpPr>
            <a:spLocks noChangeArrowheads="1"/>
          </p:cNvSpPr>
          <p:nvPr/>
        </p:nvSpPr>
        <p:spPr bwMode="auto">
          <a:xfrm>
            <a:off x="2123728" y="1601237"/>
            <a:ext cx="4824536"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等线" pitchFamily="2" charset="-122"/>
                <a:ea typeface="等线"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itchFamily="2" charset="-122"/>
                <a:ea typeface="等线"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itchFamily="2" charset="-122"/>
                <a:ea typeface="等线"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9pPr>
          </a:lstStyle>
          <a:p>
            <a:pPr>
              <a:lnSpc>
                <a:spcPct val="150000"/>
              </a:lnSpc>
              <a:spcBef>
                <a:spcPct val="0"/>
              </a:spcBef>
              <a:buFontTx/>
              <a:buNone/>
            </a:pPr>
            <a:r>
              <a:rPr lang="en-US" altLang="zh-CN" sz="3200" dirty="0">
                <a:solidFill>
                  <a:schemeClr val="bg1"/>
                </a:solidFill>
                <a:latin typeface="黑体" pitchFamily="49" charset="-122"/>
                <a:ea typeface="黑体" pitchFamily="49" charset="-122"/>
              </a:rPr>
              <a:t>1.</a:t>
            </a:r>
            <a:r>
              <a:rPr lang="zh-CN" altLang="en-US" sz="3200" dirty="0">
                <a:solidFill>
                  <a:schemeClr val="bg1"/>
                </a:solidFill>
                <a:latin typeface="黑体" pitchFamily="49" charset="-122"/>
                <a:ea typeface="黑体" pitchFamily="49" charset="-122"/>
              </a:rPr>
              <a:t>从教材课后习题中选取；</a:t>
            </a:r>
          </a:p>
          <a:p>
            <a:pPr>
              <a:lnSpc>
                <a:spcPct val="150000"/>
              </a:lnSpc>
              <a:spcBef>
                <a:spcPct val="0"/>
              </a:spcBef>
              <a:buFontTx/>
              <a:buNone/>
            </a:pPr>
            <a:r>
              <a:rPr lang="en-US" altLang="zh-CN" sz="3200" dirty="0">
                <a:solidFill>
                  <a:schemeClr val="bg1"/>
                </a:solidFill>
                <a:latin typeface="黑体" pitchFamily="49" charset="-122"/>
                <a:ea typeface="黑体" pitchFamily="49" charset="-122"/>
              </a:rPr>
              <a:t>2.</a:t>
            </a:r>
            <a:r>
              <a:rPr lang="zh-CN" altLang="en-US" sz="3200" dirty="0">
                <a:solidFill>
                  <a:schemeClr val="bg1"/>
                </a:solidFill>
                <a:latin typeface="黑体" pitchFamily="49" charset="-122"/>
                <a:ea typeface="黑体" pitchFamily="49" charset="-122"/>
              </a:rPr>
              <a:t>从课时练中选取。</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547664" y="1347614"/>
            <a:ext cx="6469327" cy="1130642"/>
            <a:chOff x="1547664" y="1347614"/>
            <a:chExt cx="6469327" cy="1130642"/>
          </a:xfrm>
        </p:grpSpPr>
        <p:sp>
          <p:nvSpPr>
            <p:cNvPr id="4" name="文本框 3"/>
            <p:cNvSpPr txBox="1"/>
            <p:nvPr/>
          </p:nvSpPr>
          <p:spPr>
            <a:xfrm>
              <a:off x="4465813" y="1419486"/>
              <a:ext cx="3551178" cy="923330"/>
            </a:xfrm>
            <a:prstGeom prst="rect">
              <a:avLst/>
            </a:prstGeom>
            <a:noFill/>
            <a:effectLst/>
          </p:spPr>
          <p:txBody>
            <a:bodyPr wrap="square" rtlCol="0">
              <a:spAutoFit/>
            </a:bodyPr>
            <a:lstStyle/>
            <a:p>
              <a:pPr algn="ctr"/>
              <a:r>
                <a:rPr kumimoji="1" lang="zh-CN" altLang="en-US" sz="5400" b="1" dirty="0">
                  <a:solidFill>
                    <a:srgbClr val="FF6600"/>
                  </a:solidFill>
                  <a:latin typeface="楷体" panose="02010609060101010101" pitchFamily="49" charset="-122"/>
                  <a:ea typeface="楷体" panose="02010609060101010101" pitchFamily="49" charset="-122"/>
                </a:rPr>
                <a:t>伴你成长</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1347614"/>
              <a:ext cx="2876487" cy="113064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2411760" y="498877"/>
            <a:ext cx="5108838" cy="58477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单手投球远还是双手投球远？</a:t>
            </a:r>
          </a:p>
        </p:txBody>
      </p:sp>
      <p:pic>
        <p:nvPicPr>
          <p:cNvPr id="3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75758"/>
            <a:ext cx="2304552" cy="308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8636" y="1275606"/>
            <a:ext cx="2299519" cy="308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情境导入</a:t>
            </a:r>
          </a:p>
        </p:txBody>
      </p:sp>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2" y="492072"/>
            <a:ext cx="366860" cy="45633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53" presetClass="entr" presetSubtype="16"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par>
                                <p:cTn id="13" presetID="53" presetClass="entr" presetSubtype="16"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3305" y="2333891"/>
            <a:ext cx="1249607" cy="1512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文本框 14"/>
          <p:cNvSpPr txBox="1"/>
          <p:nvPr/>
        </p:nvSpPr>
        <p:spPr>
          <a:xfrm>
            <a:off x="539552" y="339502"/>
            <a:ext cx="6048672" cy="58477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说一说你的猜想。如何验证呢？</a:t>
            </a:r>
          </a:p>
        </p:txBody>
      </p:sp>
      <p:sp>
        <p:nvSpPr>
          <p:cNvPr id="16" name="云形标注 9"/>
          <p:cNvSpPr/>
          <p:nvPr/>
        </p:nvSpPr>
        <p:spPr>
          <a:xfrm>
            <a:off x="3851920" y="1779131"/>
            <a:ext cx="2592288" cy="1041276"/>
          </a:xfrm>
          <a:prstGeom prst="cloudCallout">
            <a:avLst>
              <a:gd name="adj1" fmla="val 53844"/>
              <a:gd name="adj2" fmla="val 46783"/>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2000" b="1" dirty="0">
                <a:solidFill>
                  <a:schemeClr val="tx1"/>
                </a:solidFill>
                <a:latin typeface="楷体" panose="02010609060101010101" pitchFamily="49" charset="-122"/>
                <a:ea typeface="楷体" panose="02010609060101010101" pitchFamily="49" charset="-122"/>
              </a:rPr>
              <a:t>与球的类型有关吧？</a:t>
            </a:r>
          </a:p>
        </p:txBody>
      </p:sp>
      <p:sp>
        <p:nvSpPr>
          <p:cNvPr id="17" name="云形标注 12"/>
          <p:cNvSpPr/>
          <p:nvPr/>
        </p:nvSpPr>
        <p:spPr>
          <a:xfrm>
            <a:off x="1977847" y="2906098"/>
            <a:ext cx="3314233" cy="1234048"/>
          </a:xfrm>
          <a:prstGeom prst="cloudCallout">
            <a:avLst>
              <a:gd name="adj1" fmla="val -59155"/>
              <a:gd name="adj2" fmla="val -58054"/>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2000" b="1" dirty="0">
                <a:solidFill>
                  <a:schemeClr val="tx1"/>
                </a:solidFill>
                <a:latin typeface="楷体" panose="02010609060101010101" pitchFamily="49" charset="-122"/>
                <a:ea typeface="楷体" panose="02010609060101010101" pitchFamily="49" charset="-122"/>
              </a:rPr>
              <a:t>我们收集一下数据吧！大家用同一种类型的球。</a:t>
            </a:r>
          </a:p>
        </p:txBody>
      </p:sp>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55128" y="1779131"/>
            <a:ext cx="1029330" cy="1576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righ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3435846"/>
            <a:ext cx="1295207" cy="1284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611560" y="990729"/>
            <a:ext cx="6768752" cy="523220"/>
          </a:xfrm>
          <a:prstGeom prst="rect">
            <a:avLst/>
          </a:prstGeom>
        </p:spPr>
        <p:txBody>
          <a:bodyPr wrap="square">
            <a:spAutoFit/>
          </a:bodyPr>
          <a:lstStyle/>
          <a:p>
            <a:pPr lvl="0">
              <a:defRPr/>
            </a:pPr>
            <a:r>
              <a:rPr lang="zh-CN" altLang="en-US" sz="2800" b="1" kern="0" dirty="0">
                <a:ln w="0"/>
                <a:solidFill>
                  <a:prstClr val="black"/>
                </a:solidFill>
                <a:latin typeface="楷体" panose="02010609060101010101" pitchFamily="49" charset="-122"/>
                <a:ea typeface="楷体" panose="02010609060101010101" pitchFamily="49" charset="-122"/>
              </a:rPr>
              <a:t>下面是第一活动小组同学的投球情况。</a:t>
            </a:r>
          </a:p>
        </p:txBody>
      </p:sp>
      <p:sp>
        <p:nvSpPr>
          <p:cNvPr id="9" name="云形标注 14"/>
          <p:cNvSpPr/>
          <p:nvPr/>
        </p:nvSpPr>
        <p:spPr>
          <a:xfrm>
            <a:off x="1691681" y="3507854"/>
            <a:ext cx="3888431" cy="1035750"/>
          </a:xfrm>
          <a:prstGeom prst="cloudCallout">
            <a:avLst>
              <a:gd name="adj1" fmla="val 65983"/>
              <a:gd name="adj2" fmla="val 964"/>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2000" b="1" dirty="0">
                <a:solidFill>
                  <a:schemeClr val="tx1"/>
                </a:solidFill>
                <a:latin typeface="楷体" panose="02010609060101010101" pitchFamily="49" charset="-122"/>
                <a:ea typeface="楷体" panose="02010609060101010101" pitchFamily="49" charset="-122"/>
              </a:rPr>
              <a:t>怎样用条形统计图表示上面的两组数据呢？</a:t>
            </a:r>
          </a:p>
        </p:txBody>
      </p:sp>
      <p:graphicFrame>
        <p:nvGraphicFramePr>
          <p:cNvPr id="10" name="表格 9"/>
          <p:cNvGraphicFramePr>
            <a:graphicFrameLocks noGrp="1"/>
          </p:cNvGraphicFramePr>
          <p:nvPr/>
        </p:nvGraphicFramePr>
        <p:xfrm>
          <a:off x="662350" y="1491630"/>
          <a:ext cx="7904692" cy="1910676"/>
        </p:xfrm>
        <a:graphic>
          <a:graphicData uri="http://schemas.openxmlformats.org/drawingml/2006/table">
            <a:tbl>
              <a:tblPr firstRow="1" bandRow="1">
                <a:tableStyleId>{5940675A-B579-460E-94D1-54222C63F5DA}</a:tableStyleId>
              </a:tblPr>
              <a:tblGrid>
                <a:gridCol w="2486594">
                  <a:extLst>
                    <a:ext uri="{9D8B030D-6E8A-4147-A177-3AD203B41FA5}">
                      <a16:colId xmlns:a16="http://schemas.microsoft.com/office/drawing/2014/main" val="20000"/>
                    </a:ext>
                  </a:extLst>
                </a:gridCol>
                <a:gridCol w="774014">
                  <a:extLst>
                    <a:ext uri="{9D8B030D-6E8A-4147-A177-3AD203B41FA5}">
                      <a16:colId xmlns:a16="http://schemas.microsoft.com/office/drawing/2014/main" val="20001"/>
                    </a:ext>
                  </a:extLst>
                </a:gridCol>
                <a:gridCol w="774014">
                  <a:extLst>
                    <a:ext uri="{9D8B030D-6E8A-4147-A177-3AD203B41FA5}">
                      <a16:colId xmlns:a16="http://schemas.microsoft.com/office/drawing/2014/main" val="20002"/>
                    </a:ext>
                  </a:extLst>
                </a:gridCol>
                <a:gridCol w="774014">
                  <a:extLst>
                    <a:ext uri="{9D8B030D-6E8A-4147-A177-3AD203B41FA5}">
                      <a16:colId xmlns:a16="http://schemas.microsoft.com/office/drawing/2014/main" val="20003"/>
                    </a:ext>
                  </a:extLst>
                </a:gridCol>
                <a:gridCol w="774014">
                  <a:extLst>
                    <a:ext uri="{9D8B030D-6E8A-4147-A177-3AD203B41FA5}">
                      <a16:colId xmlns:a16="http://schemas.microsoft.com/office/drawing/2014/main" val="20004"/>
                    </a:ext>
                  </a:extLst>
                </a:gridCol>
                <a:gridCol w="774014">
                  <a:extLst>
                    <a:ext uri="{9D8B030D-6E8A-4147-A177-3AD203B41FA5}">
                      <a16:colId xmlns:a16="http://schemas.microsoft.com/office/drawing/2014/main" val="20005"/>
                    </a:ext>
                  </a:extLst>
                </a:gridCol>
                <a:gridCol w="774014">
                  <a:extLst>
                    <a:ext uri="{9D8B030D-6E8A-4147-A177-3AD203B41FA5}">
                      <a16:colId xmlns:a16="http://schemas.microsoft.com/office/drawing/2014/main" val="20006"/>
                    </a:ext>
                  </a:extLst>
                </a:gridCol>
                <a:gridCol w="774014">
                  <a:extLst>
                    <a:ext uri="{9D8B030D-6E8A-4147-A177-3AD203B41FA5}">
                      <a16:colId xmlns:a16="http://schemas.microsoft.com/office/drawing/2014/main" val="20007"/>
                    </a:ext>
                  </a:extLst>
                </a:gridCol>
              </a:tblGrid>
              <a:tr h="636892">
                <a:tc>
                  <a:txBody>
                    <a:bodyPr/>
                    <a:lstStyle/>
                    <a:p>
                      <a:pPr algn="ctr"/>
                      <a:r>
                        <a:rPr lang="zh-CN" altLang="en-US" sz="2000" b="1" dirty="0">
                          <a:latin typeface="楷体" panose="02010609060101010101" pitchFamily="49" charset="-122"/>
                          <a:ea typeface="楷体" panose="02010609060101010101" pitchFamily="49" charset="-122"/>
                        </a:rPr>
                        <a:t>投球者</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2</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3</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4</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5</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6</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7</a:t>
                      </a:r>
                      <a:r>
                        <a:rPr lang="zh-CN" altLang="en-US" sz="2000" b="1" spc="-150" dirty="0">
                          <a:latin typeface="楷体" panose="02010609060101010101" pitchFamily="49" charset="-122"/>
                          <a:ea typeface="楷体" panose="02010609060101010101" pitchFamily="49" charset="-122"/>
                        </a:rPr>
                        <a:t>号</a:t>
                      </a:r>
                    </a:p>
                  </a:txBody>
                  <a:tcPr marL="91439" marR="91439" marT="45741" marB="45741" anchor="ctr"/>
                </a:tc>
                <a:extLst>
                  <a:ext uri="{0D108BD9-81ED-4DB2-BD59-A6C34878D82A}">
                    <a16:rowId xmlns:a16="http://schemas.microsoft.com/office/drawing/2014/main" val="10000"/>
                  </a:ext>
                </a:extLst>
              </a:tr>
              <a:tr h="636892">
                <a:tc>
                  <a:txBody>
                    <a:bodyPr/>
                    <a:lstStyle/>
                    <a:p>
                      <a:pPr algn="ctr"/>
                      <a:r>
                        <a:rPr lang="zh-CN" altLang="en-US" sz="2000" b="1" dirty="0">
                          <a:latin typeface="楷体" panose="02010609060101010101" pitchFamily="49" charset="-122"/>
                          <a:ea typeface="楷体" panose="02010609060101010101" pitchFamily="49" charset="-122"/>
                        </a:rPr>
                        <a:t>单手投球的距离</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12.5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13.0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12.5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11.5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12.0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10.5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13.0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extLst>
                  <a:ext uri="{0D108BD9-81ED-4DB2-BD59-A6C34878D82A}">
                    <a16:rowId xmlns:a16="http://schemas.microsoft.com/office/drawing/2014/main" val="10001"/>
                  </a:ext>
                </a:extLst>
              </a:tr>
              <a:tr h="636892">
                <a:tc>
                  <a:txBody>
                    <a:bodyPr/>
                    <a:lstStyle/>
                    <a:p>
                      <a:pPr algn="ctr"/>
                      <a:r>
                        <a:rPr lang="zh-CN" altLang="en-US" sz="2000" b="1" dirty="0">
                          <a:latin typeface="楷体" panose="02010609060101010101" pitchFamily="49" charset="-122"/>
                          <a:ea typeface="楷体" panose="02010609060101010101" pitchFamily="49" charset="-122"/>
                        </a:rPr>
                        <a:t>双手投球的距离</a:t>
                      </a: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11.0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9.5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11.0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13.0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9.0</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10.5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tc>
                  <a:txBody>
                    <a:bodyPr/>
                    <a:lstStyle/>
                    <a:p>
                      <a:pPr algn="ctr"/>
                      <a:r>
                        <a:rPr lang="en-US" altLang="zh-CN" sz="2000" b="1" spc="-150" dirty="0">
                          <a:latin typeface="楷体" panose="02010609060101010101" pitchFamily="49" charset="-122"/>
                          <a:ea typeface="楷体" panose="02010609060101010101" pitchFamily="49" charset="-122"/>
                        </a:rPr>
                        <a:t>12.5</a:t>
                      </a:r>
                      <a:endParaRPr lang="zh-CN" altLang="en-US" sz="2000" b="1" spc="-150" dirty="0">
                        <a:latin typeface="楷体" panose="02010609060101010101" pitchFamily="49" charset="-122"/>
                        <a:ea typeface="楷体" panose="02010609060101010101" pitchFamily="49" charset="-122"/>
                      </a:endParaRPr>
                    </a:p>
                  </a:txBody>
                  <a:tcPr marL="91439" marR="91439" marT="45741" marB="45741" anchor="ctr"/>
                </a:tc>
                <a:extLst>
                  <a:ext uri="{0D108BD9-81ED-4DB2-BD59-A6C34878D82A}">
                    <a16:rowId xmlns:a16="http://schemas.microsoft.com/office/drawing/2014/main" val="10002"/>
                  </a:ext>
                </a:extLst>
              </a:tr>
            </a:tbl>
          </a:graphicData>
        </a:graphic>
      </p:graphicFrame>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17"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探究新知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2" presetClass="entr" presetSubtype="8"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表格 19"/>
          <p:cNvGraphicFramePr>
            <a:graphicFrameLocks noGrp="1"/>
          </p:cNvGraphicFramePr>
          <p:nvPr/>
        </p:nvGraphicFramePr>
        <p:xfrm>
          <a:off x="808807" y="2245413"/>
          <a:ext cx="3312364" cy="1807008"/>
        </p:xfrm>
        <a:graphic>
          <a:graphicData uri="http://schemas.openxmlformats.org/drawingml/2006/table">
            <a:tbl>
              <a:tblPr firstRow="1" bandRow="1">
                <a:tableStyleId>{5940675A-B579-460E-94D1-54222C63F5DA}</a:tableStyleId>
              </a:tblPr>
              <a:tblGrid>
                <a:gridCol w="150562">
                  <a:extLst>
                    <a:ext uri="{9D8B030D-6E8A-4147-A177-3AD203B41FA5}">
                      <a16:colId xmlns:a16="http://schemas.microsoft.com/office/drawing/2014/main" val="20000"/>
                    </a:ext>
                  </a:extLst>
                </a:gridCol>
                <a:gridCol w="150562">
                  <a:extLst>
                    <a:ext uri="{9D8B030D-6E8A-4147-A177-3AD203B41FA5}">
                      <a16:colId xmlns:a16="http://schemas.microsoft.com/office/drawing/2014/main" val="20001"/>
                    </a:ext>
                  </a:extLst>
                </a:gridCol>
                <a:gridCol w="150562">
                  <a:extLst>
                    <a:ext uri="{9D8B030D-6E8A-4147-A177-3AD203B41FA5}">
                      <a16:colId xmlns:a16="http://schemas.microsoft.com/office/drawing/2014/main" val="20002"/>
                    </a:ext>
                  </a:extLst>
                </a:gridCol>
                <a:gridCol w="150562">
                  <a:extLst>
                    <a:ext uri="{9D8B030D-6E8A-4147-A177-3AD203B41FA5}">
                      <a16:colId xmlns:a16="http://schemas.microsoft.com/office/drawing/2014/main" val="20003"/>
                    </a:ext>
                  </a:extLst>
                </a:gridCol>
                <a:gridCol w="150562">
                  <a:extLst>
                    <a:ext uri="{9D8B030D-6E8A-4147-A177-3AD203B41FA5}">
                      <a16:colId xmlns:a16="http://schemas.microsoft.com/office/drawing/2014/main" val="20004"/>
                    </a:ext>
                  </a:extLst>
                </a:gridCol>
                <a:gridCol w="150562">
                  <a:extLst>
                    <a:ext uri="{9D8B030D-6E8A-4147-A177-3AD203B41FA5}">
                      <a16:colId xmlns:a16="http://schemas.microsoft.com/office/drawing/2014/main" val="20005"/>
                    </a:ext>
                  </a:extLst>
                </a:gridCol>
                <a:gridCol w="150562">
                  <a:extLst>
                    <a:ext uri="{9D8B030D-6E8A-4147-A177-3AD203B41FA5}">
                      <a16:colId xmlns:a16="http://schemas.microsoft.com/office/drawing/2014/main" val="20006"/>
                    </a:ext>
                  </a:extLst>
                </a:gridCol>
                <a:gridCol w="150562">
                  <a:extLst>
                    <a:ext uri="{9D8B030D-6E8A-4147-A177-3AD203B41FA5}">
                      <a16:colId xmlns:a16="http://schemas.microsoft.com/office/drawing/2014/main" val="20007"/>
                    </a:ext>
                  </a:extLst>
                </a:gridCol>
                <a:gridCol w="150562">
                  <a:extLst>
                    <a:ext uri="{9D8B030D-6E8A-4147-A177-3AD203B41FA5}">
                      <a16:colId xmlns:a16="http://schemas.microsoft.com/office/drawing/2014/main" val="20008"/>
                    </a:ext>
                  </a:extLst>
                </a:gridCol>
                <a:gridCol w="150562">
                  <a:extLst>
                    <a:ext uri="{9D8B030D-6E8A-4147-A177-3AD203B41FA5}">
                      <a16:colId xmlns:a16="http://schemas.microsoft.com/office/drawing/2014/main" val="20009"/>
                    </a:ext>
                  </a:extLst>
                </a:gridCol>
                <a:gridCol w="150562">
                  <a:extLst>
                    <a:ext uri="{9D8B030D-6E8A-4147-A177-3AD203B41FA5}">
                      <a16:colId xmlns:a16="http://schemas.microsoft.com/office/drawing/2014/main" val="20010"/>
                    </a:ext>
                  </a:extLst>
                </a:gridCol>
                <a:gridCol w="150562">
                  <a:extLst>
                    <a:ext uri="{9D8B030D-6E8A-4147-A177-3AD203B41FA5}">
                      <a16:colId xmlns:a16="http://schemas.microsoft.com/office/drawing/2014/main" val="20011"/>
                    </a:ext>
                  </a:extLst>
                </a:gridCol>
                <a:gridCol w="150562">
                  <a:extLst>
                    <a:ext uri="{9D8B030D-6E8A-4147-A177-3AD203B41FA5}">
                      <a16:colId xmlns:a16="http://schemas.microsoft.com/office/drawing/2014/main" val="20012"/>
                    </a:ext>
                  </a:extLst>
                </a:gridCol>
                <a:gridCol w="150562">
                  <a:extLst>
                    <a:ext uri="{9D8B030D-6E8A-4147-A177-3AD203B41FA5}">
                      <a16:colId xmlns:a16="http://schemas.microsoft.com/office/drawing/2014/main" val="20013"/>
                    </a:ext>
                  </a:extLst>
                </a:gridCol>
                <a:gridCol w="150562">
                  <a:extLst>
                    <a:ext uri="{9D8B030D-6E8A-4147-A177-3AD203B41FA5}">
                      <a16:colId xmlns:a16="http://schemas.microsoft.com/office/drawing/2014/main" val="20014"/>
                    </a:ext>
                  </a:extLst>
                </a:gridCol>
                <a:gridCol w="150562">
                  <a:extLst>
                    <a:ext uri="{9D8B030D-6E8A-4147-A177-3AD203B41FA5}">
                      <a16:colId xmlns:a16="http://schemas.microsoft.com/office/drawing/2014/main" val="20015"/>
                    </a:ext>
                  </a:extLst>
                </a:gridCol>
                <a:gridCol w="150562">
                  <a:extLst>
                    <a:ext uri="{9D8B030D-6E8A-4147-A177-3AD203B41FA5}">
                      <a16:colId xmlns:a16="http://schemas.microsoft.com/office/drawing/2014/main" val="20016"/>
                    </a:ext>
                  </a:extLst>
                </a:gridCol>
                <a:gridCol w="150562">
                  <a:extLst>
                    <a:ext uri="{9D8B030D-6E8A-4147-A177-3AD203B41FA5}">
                      <a16:colId xmlns:a16="http://schemas.microsoft.com/office/drawing/2014/main" val="20017"/>
                    </a:ext>
                  </a:extLst>
                </a:gridCol>
                <a:gridCol w="150562">
                  <a:extLst>
                    <a:ext uri="{9D8B030D-6E8A-4147-A177-3AD203B41FA5}">
                      <a16:colId xmlns:a16="http://schemas.microsoft.com/office/drawing/2014/main" val="20018"/>
                    </a:ext>
                  </a:extLst>
                </a:gridCol>
                <a:gridCol w="150562">
                  <a:extLst>
                    <a:ext uri="{9D8B030D-6E8A-4147-A177-3AD203B41FA5}">
                      <a16:colId xmlns:a16="http://schemas.microsoft.com/office/drawing/2014/main" val="20019"/>
                    </a:ext>
                  </a:extLst>
                </a:gridCol>
                <a:gridCol w="150562">
                  <a:extLst>
                    <a:ext uri="{9D8B030D-6E8A-4147-A177-3AD203B41FA5}">
                      <a16:colId xmlns:a16="http://schemas.microsoft.com/office/drawing/2014/main" val="20020"/>
                    </a:ext>
                  </a:extLst>
                </a:gridCol>
                <a:gridCol w="150562">
                  <a:extLst>
                    <a:ext uri="{9D8B030D-6E8A-4147-A177-3AD203B41FA5}">
                      <a16:colId xmlns:a16="http://schemas.microsoft.com/office/drawing/2014/main" val="20021"/>
                    </a:ext>
                  </a:extLst>
                </a:gridCol>
              </a:tblGrid>
              <a:tr h="150584">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0"/>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1"/>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2"/>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3"/>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5"/>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6"/>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7"/>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8"/>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cxnSp>
        <p:nvCxnSpPr>
          <p:cNvPr id="21" name="直接连接符 20"/>
          <p:cNvCxnSpPr/>
          <p:nvPr/>
        </p:nvCxnSpPr>
        <p:spPr>
          <a:xfrm>
            <a:off x="808807" y="4061943"/>
            <a:ext cx="340828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0"/>
          <p:cNvGrpSpPr/>
          <p:nvPr/>
        </p:nvGrpSpPr>
        <p:grpSpPr bwMode="auto">
          <a:xfrm>
            <a:off x="797696" y="2116742"/>
            <a:ext cx="90752" cy="1929324"/>
            <a:chOff x="1436914" y="2132856"/>
            <a:chExt cx="74443" cy="3162089"/>
          </a:xfrm>
        </p:grpSpPr>
        <p:cxnSp>
          <p:nvCxnSpPr>
            <p:cNvPr id="23" name="直接连接符 22"/>
            <p:cNvCxnSpPr/>
            <p:nvPr/>
          </p:nvCxnSpPr>
          <p:spPr>
            <a:xfrm flipV="1">
              <a:off x="1448001" y="2132856"/>
              <a:ext cx="0" cy="27366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任意多边形 19"/>
            <p:cNvSpPr/>
            <p:nvPr/>
          </p:nvSpPr>
          <p:spPr>
            <a:xfrm>
              <a:off x="1436914" y="4863174"/>
              <a:ext cx="74443" cy="431771"/>
            </a:xfrm>
            <a:custGeom>
              <a:avLst/>
              <a:gdLst>
                <a:gd name="connsiteX0" fmla="*/ 11876 w 74443"/>
                <a:gd name="connsiteY0" fmla="*/ 0 h 463138"/>
                <a:gd name="connsiteX1" fmla="*/ 59377 w 74443"/>
                <a:gd name="connsiteY1" fmla="*/ 11876 h 463138"/>
                <a:gd name="connsiteX2" fmla="*/ 71252 w 74443"/>
                <a:gd name="connsiteY2" fmla="*/ 29689 h 463138"/>
                <a:gd name="connsiteX3" fmla="*/ 23751 w 74443"/>
                <a:gd name="connsiteY3" fmla="*/ 53439 h 463138"/>
                <a:gd name="connsiteX4" fmla="*/ 11876 w 74443"/>
                <a:gd name="connsiteY4" fmla="*/ 65315 h 463138"/>
                <a:gd name="connsiteX5" fmla="*/ 35626 w 74443"/>
                <a:gd name="connsiteY5" fmla="*/ 95003 h 463138"/>
                <a:gd name="connsiteX6" fmla="*/ 53439 w 74443"/>
                <a:gd name="connsiteY6" fmla="*/ 112816 h 463138"/>
                <a:gd name="connsiteX7" fmla="*/ 5938 w 74443"/>
                <a:gd name="connsiteY7" fmla="*/ 154380 h 463138"/>
                <a:gd name="connsiteX8" fmla="*/ 0 w 74443"/>
                <a:gd name="connsiteY8" fmla="*/ 172193 h 463138"/>
                <a:gd name="connsiteX9" fmla="*/ 11876 w 74443"/>
                <a:gd name="connsiteY9" fmla="*/ 213756 h 463138"/>
                <a:gd name="connsiteX10" fmla="*/ 23751 w 74443"/>
                <a:gd name="connsiteY10" fmla="*/ 225632 h 463138"/>
                <a:gd name="connsiteX11" fmla="*/ 29689 w 74443"/>
                <a:gd name="connsiteY11" fmla="*/ 243445 h 463138"/>
                <a:gd name="connsiteX12" fmla="*/ 17813 w 74443"/>
                <a:gd name="connsiteY12" fmla="*/ 308759 h 463138"/>
                <a:gd name="connsiteX13" fmla="*/ 5938 w 74443"/>
                <a:gd name="connsiteY13" fmla="*/ 326572 h 463138"/>
                <a:gd name="connsiteX14" fmla="*/ 0 w 74443"/>
                <a:gd name="connsiteY14" fmla="*/ 344385 h 463138"/>
                <a:gd name="connsiteX15" fmla="*/ 5938 w 74443"/>
                <a:gd name="connsiteY15" fmla="*/ 362198 h 463138"/>
                <a:gd name="connsiteX16" fmla="*/ 29689 w 74443"/>
                <a:gd name="connsiteY16" fmla="*/ 391886 h 463138"/>
                <a:gd name="connsiteX17" fmla="*/ 17813 w 74443"/>
                <a:gd name="connsiteY17" fmla="*/ 445325 h 463138"/>
                <a:gd name="connsiteX18" fmla="*/ 11876 w 74443"/>
                <a:gd name="connsiteY18" fmla="*/ 463138 h 46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443" h="463138">
                  <a:moveTo>
                    <a:pt x="11876" y="0"/>
                  </a:moveTo>
                  <a:cubicBezTo>
                    <a:pt x="27710" y="3959"/>
                    <a:pt x="44779" y="4577"/>
                    <a:pt x="59377" y="11876"/>
                  </a:cubicBezTo>
                  <a:cubicBezTo>
                    <a:pt x="65760" y="15067"/>
                    <a:pt x="74443" y="23306"/>
                    <a:pt x="71252" y="29689"/>
                  </a:cubicBezTo>
                  <a:cubicBezTo>
                    <a:pt x="65642" y="40908"/>
                    <a:pt x="36544" y="49175"/>
                    <a:pt x="23751" y="53439"/>
                  </a:cubicBezTo>
                  <a:cubicBezTo>
                    <a:pt x="19793" y="57398"/>
                    <a:pt x="12974" y="59826"/>
                    <a:pt x="11876" y="65315"/>
                  </a:cubicBezTo>
                  <a:cubicBezTo>
                    <a:pt x="8255" y="83418"/>
                    <a:pt x="26076" y="87044"/>
                    <a:pt x="35626" y="95003"/>
                  </a:cubicBezTo>
                  <a:cubicBezTo>
                    <a:pt x="42077" y="100379"/>
                    <a:pt x="47501" y="106878"/>
                    <a:pt x="53439" y="112816"/>
                  </a:cubicBezTo>
                  <a:cubicBezTo>
                    <a:pt x="26718" y="130630"/>
                    <a:pt x="18308" y="129639"/>
                    <a:pt x="5938" y="154380"/>
                  </a:cubicBezTo>
                  <a:cubicBezTo>
                    <a:pt x="3139" y="159978"/>
                    <a:pt x="1979" y="166255"/>
                    <a:pt x="0" y="172193"/>
                  </a:cubicBezTo>
                  <a:cubicBezTo>
                    <a:pt x="1109" y="176630"/>
                    <a:pt x="8225" y="207671"/>
                    <a:pt x="11876" y="213756"/>
                  </a:cubicBezTo>
                  <a:cubicBezTo>
                    <a:pt x="14756" y="218556"/>
                    <a:pt x="19793" y="221673"/>
                    <a:pt x="23751" y="225632"/>
                  </a:cubicBezTo>
                  <a:cubicBezTo>
                    <a:pt x="25730" y="231570"/>
                    <a:pt x="29689" y="237186"/>
                    <a:pt x="29689" y="243445"/>
                  </a:cubicBezTo>
                  <a:cubicBezTo>
                    <a:pt x="29689" y="249867"/>
                    <a:pt x="23010" y="296633"/>
                    <a:pt x="17813" y="308759"/>
                  </a:cubicBezTo>
                  <a:cubicBezTo>
                    <a:pt x="15002" y="315318"/>
                    <a:pt x="9129" y="320189"/>
                    <a:pt x="5938" y="326572"/>
                  </a:cubicBezTo>
                  <a:cubicBezTo>
                    <a:pt x="3139" y="332170"/>
                    <a:pt x="1979" y="338447"/>
                    <a:pt x="0" y="344385"/>
                  </a:cubicBezTo>
                  <a:cubicBezTo>
                    <a:pt x="1979" y="350323"/>
                    <a:pt x="3139" y="356600"/>
                    <a:pt x="5938" y="362198"/>
                  </a:cubicBezTo>
                  <a:cubicBezTo>
                    <a:pt x="13429" y="377181"/>
                    <a:pt x="18642" y="380840"/>
                    <a:pt x="29689" y="391886"/>
                  </a:cubicBezTo>
                  <a:cubicBezTo>
                    <a:pt x="25606" y="412298"/>
                    <a:pt x="23404" y="425755"/>
                    <a:pt x="17813" y="445325"/>
                  </a:cubicBezTo>
                  <a:cubicBezTo>
                    <a:pt x="16094" y="451343"/>
                    <a:pt x="11876" y="463138"/>
                    <a:pt x="11876" y="46313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grpSp>
      <p:sp>
        <p:nvSpPr>
          <p:cNvPr id="26" name="TextBox 21"/>
          <p:cNvSpPr txBox="1">
            <a:spLocks noChangeArrowheads="1"/>
          </p:cNvSpPr>
          <p:nvPr/>
        </p:nvSpPr>
        <p:spPr bwMode="auto">
          <a:xfrm>
            <a:off x="523454" y="3918858"/>
            <a:ext cx="2992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0</a:t>
            </a:r>
            <a:endParaRPr lang="zh-CN" altLang="en-US" sz="1600" b="1" dirty="0">
              <a:latin typeface="楷体" panose="02010609060101010101" pitchFamily="49" charset="-122"/>
              <a:ea typeface="楷体" panose="02010609060101010101" pitchFamily="49" charset="-122"/>
            </a:endParaRPr>
          </a:p>
        </p:txBody>
      </p:sp>
      <p:sp>
        <p:nvSpPr>
          <p:cNvPr id="27" name="TextBox 22"/>
          <p:cNvSpPr txBox="1">
            <a:spLocks noChangeArrowheads="1"/>
          </p:cNvSpPr>
          <p:nvPr/>
        </p:nvSpPr>
        <p:spPr bwMode="auto">
          <a:xfrm>
            <a:off x="607000" y="3453169"/>
            <a:ext cx="457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9</a:t>
            </a:r>
            <a:endParaRPr lang="zh-CN" altLang="en-US" sz="1600" b="1" dirty="0">
              <a:latin typeface="楷体" panose="02010609060101010101" pitchFamily="49" charset="-122"/>
              <a:ea typeface="楷体" panose="02010609060101010101" pitchFamily="49" charset="-122"/>
            </a:endParaRPr>
          </a:p>
        </p:txBody>
      </p:sp>
      <p:sp>
        <p:nvSpPr>
          <p:cNvPr id="28" name="TextBox 23"/>
          <p:cNvSpPr txBox="1">
            <a:spLocks noChangeArrowheads="1"/>
          </p:cNvSpPr>
          <p:nvPr/>
        </p:nvSpPr>
        <p:spPr bwMode="auto">
          <a:xfrm>
            <a:off x="424104" y="3128957"/>
            <a:ext cx="4260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10</a:t>
            </a:r>
            <a:endParaRPr lang="zh-CN" altLang="en-US" sz="1600" b="1" dirty="0">
              <a:latin typeface="楷体" panose="02010609060101010101" pitchFamily="49" charset="-122"/>
              <a:ea typeface="楷体" panose="02010609060101010101" pitchFamily="49" charset="-122"/>
            </a:endParaRPr>
          </a:p>
        </p:txBody>
      </p:sp>
      <p:sp>
        <p:nvSpPr>
          <p:cNvPr id="29" name="TextBox 24"/>
          <p:cNvSpPr txBox="1">
            <a:spLocks noChangeArrowheads="1"/>
          </p:cNvSpPr>
          <p:nvPr/>
        </p:nvSpPr>
        <p:spPr bwMode="auto">
          <a:xfrm>
            <a:off x="435216" y="2817069"/>
            <a:ext cx="426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11</a:t>
            </a:r>
            <a:endParaRPr lang="zh-CN" altLang="en-US" sz="1600" b="1" dirty="0">
              <a:latin typeface="楷体" panose="02010609060101010101" pitchFamily="49" charset="-122"/>
              <a:ea typeface="楷体" panose="02010609060101010101" pitchFamily="49" charset="-122"/>
            </a:endParaRPr>
          </a:p>
        </p:txBody>
      </p:sp>
      <p:sp>
        <p:nvSpPr>
          <p:cNvPr id="30" name="TextBox 25"/>
          <p:cNvSpPr txBox="1">
            <a:spLocks noChangeArrowheads="1"/>
          </p:cNvSpPr>
          <p:nvPr/>
        </p:nvSpPr>
        <p:spPr bwMode="auto">
          <a:xfrm>
            <a:off x="393960" y="2520657"/>
            <a:ext cx="426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12</a:t>
            </a:r>
            <a:endParaRPr lang="zh-CN" altLang="en-US" sz="1600" b="1" dirty="0">
              <a:latin typeface="楷体" panose="02010609060101010101" pitchFamily="49" charset="-122"/>
              <a:ea typeface="楷体" panose="02010609060101010101" pitchFamily="49" charset="-122"/>
            </a:endParaRPr>
          </a:p>
        </p:txBody>
      </p:sp>
      <p:sp>
        <p:nvSpPr>
          <p:cNvPr id="32" name="TextBox 26"/>
          <p:cNvSpPr txBox="1">
            <a:spLocks noChangeArrowheads="1"/>
          </p:cNvSpPr>
          <p:nvPr/>
        </p:nvSpPr>
        <p:spPr bwMode="auto">
          <a:xfrm>
            <a:off x="424104" y="2194397"/>
            <a:ext cx="426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13</a:t>
            </a:r>
            <a:endParaRPr lang="zh-CN" altLang="en-US" sz="1600" b="1" dirty="0">
              <a:latin typeface="楷体" panose="02010609060101010101" pitchFamily="49" charset="-122"/>
              <a:ea typeface="楷体" panose="02010609060101010101" pitchFamily="49" charset="-122"/>
            </a:endParaRPr>
          </a:p>
        </p:txBody>
      </p:sp>
      <p:sp>
        <p:nvSpPr>
          <p:cNvPr id="33" name="TextBox 27"/>
          <p:cNvSpPr txBox="1">
            <a:spLocks noChangeArrowheads="1"/>
          </p:cNvSpPr>
          <p:nvPr/>
        </p:nvSpPr>
        <p:spPr bwMode="auto">
          <a:xfrm>
            <a:off x="251520" y="1904932"/>
            <a:ext cx="8705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zh-CN" altLang="en-US" sz="1600" b="1" dirty="0">
                <a:latin typeface="楷体" panose="02010609060101010101" pitchFamily="49" charset="-122"/>
                <a:ea typeface="楷体" panose="02010609060101010101" pitchFamily="49" charset="-122"/>
              </a:rPr>
              <a:t>距离</a:t>
            </a:r>
            <a:r>
              <a:rPr lang="en-US" altLang="zh-CN" sz="1600" b="1" dirty="0">
                <a:latin typeface="楷体" panose="02010609060101010101" pitchFamily="49" charset="-122"/>
                <a:ea typeface="楷体" panose="02010609060101010101" pitchFamily="49" charset="-122"/>
              </a:rPr>
              <a:t>/m</a:t>
            </a:r>
            <a:endParaRPr lang="zh-CN" altLang="en-US" sz="1600" b="1" dirty="0">
              <a:latin typeface="楷体" panose="02010609060101010101" pitchFamily="49" charset="-122"/>
              <a:ea typeface="楷体" panose="02010609060101010101" pitchFamily="49" charset="-122"/>
            </a:endParaRPr>
          </a:p>
        </p:txBody>
      </p:sp>
      <p:sp>
        <p:nvSpPr>
          <p:cNvPr id="34" name="TextBox 28"/>
          <p:cNvSpPr txBox="1">
            <a:spLocks noChangeArrowheads="1"/>
          </p:cNvSpPr>
          <p:nvPr/>
        </p:nvSpPr>
        <p:spPr bwMode="auto">
          <a:xfrm>
            <a:off x="541320" y="1591764"/>
            <a:ext cx="36757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第一活动小组同学单手投球情况统计图</a:t>
            </a:r>
          </a:p>
        </p:txBody>
      </p:sp>
      <p:sp>
        <p:nvSpPr>
          <p:cNvPr id="35" name="TextBox 29"/>
          <p:cNvSpPr txBox="1">
            <a:spLocks noChangeArrowheads="1"/>
          </p:cNvSpPr>
          <p:nvPr/>
        </p:nvSpPr>
        <p:spPr bwMode="auto">
          <a:xfrm>
            <a:off x="850562" y="4016118"/>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1</a:t>
            </a:r>
            <a:r>
              <a:rPr lang="zh-CN" altLang="en-US" sz="1600" b="1" dirty="0">
                <a:latin typeface="楷体" panose="02010609060101010101" pitchFamily="49" charset="-122"/>
                <a:ea typeface="楷体" panose="02010609060101010101" pitchFamily="49" charset="-122"/>
              </a:rPr>
              <a:t>号</a:t>
            </a:r>
          </a:p>
        </p:txBody>
      </p:sp>
      <p:sp>
        <p:nvSpPr>
          <p:cNvPr id="36" name="TextBox 30"/>
          <p:cNvSpPr txBox="1">
            <a:spLocks noChangeArrowheads="1"/>
          </p:cNvSpPr>
          <p:nvPr/>
        </p:nvSpPr>
        <p:spPr bwMode="auto">
          <a:xfrm>
            <a:off x="1341040" y="4017445"/>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2</a:t>
            </a:r>
            <a:r>
              <a:rPr lang="zh-CN" altLang="en-US" sz="1600" b="1" dirty="0">
                <a:latin typeface="楷体" panose="02010609060101010101" pitchFamily="49" charset="-122"/>
                <a:ea typeface="楷体" panose="02010609060101010101" pitchFamily="49" charset="-122"/>
              </a:rPr>
              <a:t>号</a:t>
            </a:r>
          </a:p>
        </p:txBody>
      </p:sp>
      <p:sp>
        <p:nvSpPr>
          <p:cNvPr id="37" name="TextBox 31"/>
          <p:cNvSpPr txBox="1">
            <a:spLocks noChangeArrowheads="1"/>
          </p:cNvSpPr>
          <p:nvPr/>
        </p:nvSpPr>
        <p:spPr bwMode="auto">
          <a:xfrm>
            <a:off x="1787923" y="4024281"/>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3</a:t>
            </a:r>
            <a:r>
              <a:rPr lang="zh-CN" altLang="en-US" sz="1600" b="1" dirty="0">
                <a:latin typeface="楷体" panose="02010609060101010101" pitchFamily="49" charset="-122"/>
                <a:ea typeface="楷体" panose="02010609060101010101" pitchFamily="49" charset="-122"/>
              </a:rPr>
              <a:t>号</a:t>
            </a:r>
          </a:p>
        </p:txBody>
      </p:sp>
      <p:sp>
        <p:nvSpPr>
          <p:cNvPr id="38" name="TextBox 32"/>
          <p:cNvSpPr txBox="1">
            <a:spLocks noChangeArrowheads="1"/>
          </p:cNvSpPr>
          <p:nvPr/>
        </p:nvSpPr>
        <p:spPr bwMode="auto">
          <a:xfrm>
            <a:off x="2242419" y="4016118"/>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4</a:t>
            </a:r>
            <a:r>
              <a:rPr lang="zh-CN" altLang="en-US" sz="1600" b="1" dirty="0">
                <a:latin typeface="楷体" panose="02010609060101010101" pitchFamily="49" charset="-122"/>
                <a:ea typeface="楷体" panose="02010609060101010101" pitchFamily="49" charset="-122"/>
              </a:rPr>
              <a:t>号</a:t>
            </a:r>
          </a:p>
        </p:txBody>
      </p:sp>
      <p:sp>
        <p:nvSpPr>
          <p:cNvPr id="39" name="TextBox 33"/>
          <p:cNvSpPr txBox="1">
            <a:spLocks noChangeArrowheads="1"/>
          </p:cNvSpPr>
          <p:nvPr/>
        </p:nvSpPr>
        <p:spPr bwMode="auto">
          <a:xfrm>
            <a:off x="2702202" y="4016118"/>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5</a:t>
            </a:r>
            <a:r>
              <a:rPr lang="zh-CN" altLang="en-US" sz="1600" b="1" dirty="0">
                <a:latin typeface="楷体" panose="02010609060101010101" pitchFamily="49" charset="-122"/>
                <a:ea typeface="楷体" panose="02010609060101010101" pitchFamily="49" charset="-122"/>
              </a:rPr>
              <a:t>号</a:t>
            </a:r>
          </a:p>
        </p:txBody>
      </p:sp>
      <p:sp>
        <p:nvSpPr>
          <p:cNvPr id="40" name="TextBox 34"/>
          <p:cNvSpPr txBox="1">
            <a:spLocks noChangeArrowheads="1"/>
          </p:cNvSpPr>
          <p:nvPr/>
        </p:nvSpPr>
        <p:spPr bwMode="auto">
          <a:xfrm>
            <a:off x="3152681" y="4016118"/>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6</a:t>
            </a:r>
            <a:r>
              <a:rPr lang="zh-CN" altLang="en-US" sz="1600" b="1" dirty="0">
                <a:latin typeface="楷体" panose="02010609060101010101" pitchFamily="49" charset="-122"/>
                <a:ea typeface="楷体" panose="02010609060101010101" pitchFamily="49" charset="-122"/>
              </a:rPr>
              <a:t>号</a:t>
            </a:r>
          </a:p>
        </p:txBody>
      </p:sp>
      <p:sp>
        <p:nvSpPr>
          <p:cNvPr id="41" name="TextBox 35"/>
          <p:cNvSpPr txBox="1">
            <a:spLocks noChangeArrowheads="1"/>
          </p:cNvSpPr>
          <p:nvPr/>
        </p:nvSpPr>
        <p:spPr bwMode="auto">
          <a:xfrm>
            <a:off x="3599424" y="4010908"/>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7</a:t>
            </a:r>
            <a:r>
              <a:rPr lang="zh-CN" altLang="en-US" sz="1600" b="1" dirty="0">
                <a:latin typeface="楷体" panose="02010609060101010101" pitchFamily="49" charset="-122"/>
                <a:ea typeface="楷体" panose="02010609060101010101" pitchFamily="49" charset="-122"/>
              </a:rPr>
              <a:t>号</a:t>
            </a:r>
          </a:p>
        </p:txBody>
      </p:sp>
      <p:sp>
        <p:nvSpPr>
          <p:cNvPr id="42" name="TextBox 36"/>
          <p:cNvSpPr txBox="1">
            <a:spLocks noChangeArrowheads="1"/>
          </p:cNvSpPr>
          <p:nvPr/>
        </p:nvSpPr>
        <p:spPr bwMode="auto">
          <a:xfrm>
            <a:off x="3767119" y="4052421"/>
            <a:ext cx="11052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投球者</a:t>
            </a:r>
          </a:p>
        </p:txBody>
      </p:sp>
      <p:sp>
        <p:nvSpPr>
          <p:cNvPr id="47" name="矩形 46"/>
          <p:cNvSpPr/>
          <p:nvPr/>
        </p:nvSpPr>
        <p:spPr>
          <a:xfrm>
            <a:off x="962146" y="2516853"/>
            <a:ext cx="146078" cy="15015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49" name="矩形 48"/>
          <p:cNvSpPr/>
          <p:nvPr/>
        </p:nvSpPr>
        <p:spPr>
          <a:xfrm>
            <a:off x="1421354" y="2409268"/>
            <a:ext cx="141335" cy="165144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1" name="矩形 50"/>
          <p:cNvSpPr/>
          <p:nvPr/>
        </p:nvSpPr>
        <p:spPr>
          <a:xfrm>
            <a:off x="1876835" y="2555827"/>
            <a:ext cx="146078" cy="15015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3" name="矩形 52"/>
          <p:cNvSpPr/>
          <p:nvPr/>
        </p:nvSpPr>
        <p:spPr>
          <a:xfrm>
            <a:off x="2315576" y="2854423"/>
            <a:ext cx="147026" cy="119992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5" name="矩形 54"/>
          <p:cNvSpPr/>
          <p:nvPr/>
        </p:nvSpPr>
        <p:spPr>
          <a:xfrm>
            <a:off x="2771323" y="2710513"/>
            <a:ext cx="146078" cy="135074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8" name="矩形 57"/>
          <p:cNvSpPr/>
          <p:nvPr/>
        </p:nvSpPr>
        <p:spPr>
          <a:xfrm>
            <a:off x="3206870" y="3153203"/>
            <a:ext cx="147026" cy="89923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9" name="矩形 58"/>
          <p:cNvSpPr/>
          <p:nvPr/>
        </p:nvSpPr>
        <p:spPr>
          <a:xfrm>
            <a:off x="3675248" y="2386603"/>
            <a:ext cx="142284" cy="16523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graphicFrame>
        <p:nvGraphicFramePr>
          <p:cNvPr id="61" name="表格 60"/>
          <p:cNvGraphicFramePr>
            <a:graphicFrameLocks noGrp="1"/>
          </p:cNvGraphicFramePr>
          <p:nvPr/>
        </p:nvGraphicFramePr>
        <p:xfrm>
          <a:off x="4836840" y="2217287"/>
          <a:ext cx="3312364" cy="1807008"/>
        </p:xfrm>
        <a:graphic>
          <a:graphicData uri="http://schemas.openxmlformats.org/drawingml/2006/table">
            <a:tbl>
              <a:tblPr firstRow="1" bandRow="1">
                <a:tableStyleId>{5940675A-B579-460E-94D1-54222C63F5DA}</a:tableStyleId>
              </a:tblPr>
              <a:tblGrid>
                <a:gridCol w="150562">
                  <a:extLst>
                    <a:ext uri="{9D8B030D-6E8A-4147-A177-3AD203B41FA5}">
                      <a16:colId xmlns:a16="http://schemas.microsoft.com/office/drawing/2014/main" val="20000"/>
                    </a:ext>
                  </a:extLst>
                </a:gridCol>
                <a:gridCol w="150562">
                  <a:extLst>
                    <a:ext uri="{9D8B030D-6E8A-4147-A177-3AD203B41FA5}">
                      <a16:colId xmlns:a16="http://schemas.microsoft.com/office/drawing/2014/main" val="20001"/>
                    </a:ext>
                  </a:extLst>
                </a:gridCol>
                <a:gridCol w="150562">
                  <a:extLst>
                    <a:ext uri="{9D8B030D-6E8A-4147-A177-3AD203B41FA5}">
                      <a16:colId xmlns:a16="http://schemas.microsoft.com/office/drawing/2014/main" val="20002"/>
                    </a:ext>
                  </a:extLst>
                </a:gridCol>
                <a:gridCol w="150562">
                  <a:extLst>
                    <a:ext uri="{9D8B030D-6E8A-4147-A177-3AD203B41FA5}">
                      <a16:colId xmlns:a16="http://schemas.microsoft.com/office/drawing/2014/main" val="20003"/>
                    </a:ext>
                  </a:extLst>
                </a:gridCol>
                <a:gridCol w="150562">
                  <a:extLst>
                    <a:ext uri="{9D8B030D-6E8A-4147-A177-3AD203B41FA5}">
                      <a16:colId xmlns:a16="http://schemas.microsoft.com/office/drawing/2014/main" val="20004"/>
                    </a:ext>
                  </a:extLst>
                </a:gridCol>
                <a:gridCol w="150562">
                  <a:extLst>
                    <a:ext uri="{9D8B030D-6E8A-4147-A177-3AD203B41FA5}">
                      <a16:colId xmlns:a16="http://schemas.microsoft.com/office/drawing/2014/main" val="20005"/>
                    </a:ext>
                  </a:extLst>
                </a:gridCol>
                <a:gridCol w="150562">
                  <a:extLst>
                    <a:ext uri="{9D8B030D-6E8A-4147-A177-3AD203B41FA5}">
                      <a16:colId xmlns:a16="http://schemas.microsoft.com/office/drawing/2014/main" val="20006"/>
                    </a:ext>
                  </a:extLst>
                </a:gridCol>
                <a:gridCol w="150562">
                  <a:extLst>
                    <a:ext uri="{9D8B030D-6E8A-4147-A177-3AD203B41FA5}">
                      <a16:colId xmlns:a16="http://schemas.microsoft.com/office/drawing/2014/main" val="20007"/>
                    </a:ext>
                  </a:extLst>
                </a:gridCol>
                <a:gridCol w="150562">
                  <a:extLst>
                    <a:ext uri="{9D8B030D-6E8A-4147-A177-3AD203B41FA5}">
                      <a16:colId xmlns:a16="http://schemas.microsoft.com/office/drawing/2014/main" val="20008"/>
                    </a:ext>
                  </a:extLst>
                </a:gridCol>
                <a:gridCol w="150562">
                  <a:extLst>
                    <a:ext uri="{9D8B030D-6E8A-4147-A177-3AD203B41FA5}">
                      <a16:colId xmlns:a16="http://schemas.microsoft.com/office/drawing/2014/main" val="20009"/>
                    </a:ext>
                  </a:extLst>
                </a:gridCol>
                <a:gridCol w="150562">
                  <a:extLst>
                    <a:ext uri="{9D8B030D-6E8A-4147-A177-3AD203B41FA5}">
                      <a16:colId xmlns:a16="http://schemas.microsoft.com/office/drawing/2014/main" val="20010"/>
                    </a:ext>
                  </a:extLst>
                </a:gridCol>
                <a:gridCol w="150562">
                  <a:extLst>
                    <a:ext uri="{9D8B030D-6E8A-4147-A177-3AD203B41FA5}">
                      <a16:colId xmlns:a16="http://schemas.microsoft.com/office/drawing/2014/main" val="20011"/>
                    </a:ext>
                  </a:extLst>
                </a:gridCol>
                <a:gridCol w="150562">
                  <a:extLst>
                    <a:ext uri="{9D8B030D-6E8A-4147-A177-3AD203B41FA5}">
                      <a16:colId xmlns:a16="http://schemas.microsoft.com/office/drawing/2014/main" val="20012"/>
                    </a:ext>
                  </a:extLst>
                </a:gridCol>
                <a:gridCol w="150562">
                  <a:extLst>
                    <a:ext uri="{9D8B030D-6E8A-4147-A177-3AD203B41FA5}">
                      <a16:colId xmlns:a16="http://schemas.microsoft.com/office/drawing/2014/main" val="20013"/>
                    </a:ext>
                  </a:extLst>
                </a:gridCol>
                <a:gridCol w="150562">
                  <a:extLst>
                    <a:ext uri="{9D8B030D-6E8A-4147-A177-3AD203B41FA5}">
                      <a16:colId xmlns:a16="http://schemas.microsoft.com/office/drawing/2014/main" val="20014"/>
                    </a:ext>
                  </a:extLst>
                </a:gridCol>
                <a:gridCol w="150562">
                  <a:extLst>
                    <a:ext uri="{9D8B030D-6E8A-4147-A177-3AD203B41FA5}">
                      <a16:colId xmlns:a16="http://schemas.microsoft.com/office/drawing/2014/main" val="20015"/>
                    </a:ext>
                  </a:extLst>
                </a:gridCol>
                <a:gridCol w="150562">
                  <a:extLst>
                    <a:ext uri="{9D8B030D-6E8A-4147-A177-3AD203B41FA5}">
                      <a16:colId xmlns:a16="http://schemas.microsoft.com/office/drawing/2014/main" val="20016"/>
                    </a:ext>
                  </a:extLst>
                </a:gridCol>
                <a:gridCol w="150562">
                  <a:extLst>
                    <a:ext uri="{9D8B030D-6E8A-4147-A177-3AD203B41FA5}">
                      <a16:colId xmlns:a16="http://schemas.microsoft.com/office/drawing/2014/main" val="20017"/>
                    </a:ext>
                  </a:extLst>
                </a:gridCol>
                <a:gridCol w="150562">
                  <a:extLst>
                    <a:ext uri="{9D8B030D-6E8A-4147-A177-3AD203B41FA5}">
                      <a16:colId xmlns:a16="http://schemas.microsoft.com/office/drawing/2014/main" val="20018"/>
                    </a:ext>
                  </a:extLst>
                </a:gridCol>
                <a:gridCol w="150562">
                  <a:extLst>
                    <a:ext uri="{9D8B030D-6E8A-4147-A177-3AD203B41FA5}">
                      <a16:colId xmlns:a16="http://schemas.microsoft.com/office/drawing/2014/main" val="20019"/>
                    </a:ext>
                  </a:extLst>
                </a:gridCol>
                <a:gridCol w="150562">
                  <a:extLst>
                    <a:ext uri="{9D8B030D-6E8A-4147-A177-3AD203B41FA5}">
                      <a16:colId xmlns:a16="http://schemas.microsoft.com/office/drawing/2014/main" val="20020"/>
                    </a:ext>
                  </a:extLst>
                </a:gridCol>
                <a:gridCol w="150562">
                  <a:extLst>
                    <a:ext uri="{9D8B030D-6E8A-4147-A177-3AD203B41FA5}">
                      <a16:colId xmlns:a16="http://schemas.microsoft.com/office/drawing/2014/main" val="20021"/>
                    </a:ext>
                  </a:extLst>
                </a:gridCol>
              </a:tblGrid>
              <a:tr h="150584">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0"/>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1"/>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2"/>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3"/>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5"/>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6"/>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7"/>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8"/>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cxnSp>
        <p:nvCxnSpPr>
          <p:cNvPr id="62" name="直接连接符 61"/>
          <p:cNvCxnSpPr/>
          <p:nvPr/>
        </p:nvCxnSpPr>
        <p:spPr>
          <a:xfrm>
            <a:off x="4836840" y="4033817"/>
            <a:ext cx="340828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3" name="组合 20"/>
          <p:cNvGrpSpPr/>
          <p:nvPr/>
        </p:nvGrpSpPr>
        <p:grpSpPr bwMode="auto">
          <a:xfrm>
            <a:off x="4825729" y="2088616"/>
            <a:ext cx="90752" cy="1929324"/>
            <a:chOff x="1436914" y="2132856"/>
            <a:chExt cx="74443" cy="3162089"/>
          </a:xfrm>
        </p:grpSpPr>
        <p:cxnSp>
          <p:nvCxnSpPr>
            <p:cNvPr id="64" name="直接连接符 63"/>
            <p:cNvCxnSpPr/>
            <p:nvPr/>
          </p:nvCxnSpPr>
          <p:spPr>
            <a:xfrm flipV="1">
              <a:off x="1448001" y="2132856"/>
              <a:ext cx="0" cy="27366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任意多边形 19"/>
            <p:cNvSpPr/>
            <p:nvPr/>
          </p:nvSpPr>
          <p:spPr>
            <a:xfrm>
              <a:off x="1436914" y="4863174"/>
              <a:ext cx="74443" cy="431771"/>
            </a:xfrm>
            <a:custGeom>
              <a:avLst/>
              <a:gdLst>
                <a:gd name="connsiteX0" fmla="*/ 11876 w 74443"/>
                <a:gd name="connsiteY0" fmla="*/ 0 h 463138"/>
                <a:gd name="connsiteX1" fmla="*/ 59377 w 74443"/>
                <a:gd name="connsiteY1" fmla="*/ 11876 h 463138"/>
                <a:gd name="connsiteX2" fmla="*/ 71252 w 74443"/>
                <a:gd name="connsiteY2" fmla="*/ 29689 h 463138"/>
                <a:gd name="connsiteX3" fmla="*/ 23751 w 74443"/>
                <a:gd name="connsiteY3" fmla="*/ 53439 h 463138"/>
                <a:gd name="connsiteX4" fmla="*/ 11876 w 74443"/>
                <a:gd name="connsiteY4" fmla="*/ 65315 h 463138"/>
                <a:gd name="connsiteX5" fmla="*/ 35626 w 74443"/>
                <a:gd name="connsiteY5" fmla="*/ 95003 h 463138"/>
                <a:gd name="connsiteX6" fmla="*/ 53439 w 74443"/>
                <a:gd name="connsiteY6" fmla="*/ 112816 h 463138"/>
                <a:gd name="connsiteX7" fmla="*/ 5938 w 74443"/>
                <a:gd name="connsiteY7" fmla="*/ 154380 h 463138"/>
                <a:gd name="connsiteX8" fmla="*/ 0 w 74443"/>
                <a:gd name="connsiteY8" fmla="*/ 172193 h 463138"/>
                <a:gd name="connsiteX9" fmla="*/ 11876 w 74443"/>
                <a:gd name="connsiteY9" fmla="*/ 213756 h 463138"/>
                <a:gd name="connsiteX10" fmla="*/ 23751 w 74443"/>
                <a:gd name="connsiteY10" fmla="*/ 225632 h 463138"/>
                <a:gd name="connsiteX11" fmla="*/ 29689 w 74443"/>
                <a:gd name="connsiteY11" fmla="*/ 243445 h 463138"/>
                <a:gd name="connsiteX12" fmla="*/ 17813 w 74443"/>
                <a:gd name="connsiteY12" fmla="*/ 308759 h 463138"/>
                <a:gd name="connsiteX13" fmla="*/ 5938 w 74443"/>
                <a:gd name="connsiteY13" fmla="*/ 326572 h 463138"/>
                <a:gd name="connsiteX14" fmla="*/ 0 w 74443"/>
                <a:gd name="connsiteY14" fmla="*/ 344385 h 463138"/>
                <a:gd name="connsiteX15" fmla="*/ 5938 w 74443"/>
                <a:gd name="connsiteY15" fmla="*/ 362198 h 463138"/>
                <a:gd name="connsiteX16" fmla="*/ 29689 w 74443"/>
                <a:gd name="connsiteY16" fmla="*/ 391886 h 463138"/>
                <a:gd name="connsiteX17" fmla="*/ 17813 w 74443"/>
                <a:gd name="connsiteY17" fmla="*/ 445325 h 463138"/>
                <a:gd name="connsiteX18" fmla="*/ 11876 w 74443"/>
                <a:gd name="connsiteY18" fmla="*/ 463138 h 46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443" h="463138">
                  <a:moveTo>
                    <a:pt x="11876" y="0"/>
                  </a:moveTo>
                  <a:cubicBezTo>
                    <a:pt x="27710" y="3959"/>
                    <a:pt x="44779" y="4577"/>
                    <a:pt x="59377" y="11876"/>
                  </a:cubicBezTo>
                  <a:cubicBezTo>
                    <a:pt x="65760" y="15067"/>
                    <a:pt x="74443" y="23306"/>
                    <a:pt x="71252" y="29689"/>
                  </a:cubicBezTo>
                  <a:cubicBezTo>
                    <a:pt x="65642" y="40908"/>
                    <a:pt x="36544" y="49175"/>
                    <a:pt x="23751" y="53439"/>
                  </a:cubicBezTo>
                  <a:cubicBezTo>
                    <a:pt x="19793" y="57398"/>
                    <a:pt x="12974" y="59826"/>
                    <a:pt x="11876" y="65315"/>
                  </a:cubicBezTo>
                  <a:cubicBezTo>
                    <a:pt x="8255" y="83418"/>
                    <a:pt x="26076" y="87044"/>
                    <a:pt x="35626" y="95003"/>
                  </a:cubicBezTo>
                  <a:cubicBezTo>
                    <a:pt x="42077" y="100379"/>
                    <a:pt x="47501" y="106878"/>
                    <a:pt x="53439" y="112816"/>
                  </a:cubicBezTo>
                  <a:cubicBezTo>
                    <a:pt x="26718" y="130630"/>
                    <a:pt x="18308" y="129639"/>
                    <a:pt x="5938" y="154380"/>
                  </a:cubicBezTo>
                  <a:cubicBezTo>
                    <a:pt x="3139" y="159978"/>
                    <a:pt x="1979" y="166255"/>
                    <a:pt x="0" y="172193"/>
                  </a:cubicBezTo>
                  <a:cubicBezTo>
                    <a:pt x="1109" y="176630"/>
                    <a:pt x="8225" y="207671"/>
                    <a:pt x="11876" y="213756"/>
                  </a:cubicBezTo>
                  <a:cubicBezTo>
                    <a:pt x="14756" y="218556"/>
                    <a:pt x="19793" y="221673"/>
                    <a:pt x="23751" y="225632"/>
                  </a:cubicBezTo>
                  <a:cubicBezTo>
                    <a:pt x="25730" y="231570"/>
                    <a:pt x="29689" y="237186"/>
                    <a:pt x="29689" y="243445"/>
                  </a:cubicBezTo>
                  <a:cubicBezTo>
                    <a:pt x="29689" y="249867"/>
                    <a:pt x="23010" y="296633"/>
                    <a:pt x="17813" y="308759"/>
                  </a:cubicBezTo>
                  <a:cubicBezTo>
                    <a:pt x="15002" y="315318"/>
                    <a:pt x="9129" y="320189"/>
                    <a:pt x="5938" y="326572"/>
                  </a:cubicBezTo>
                  <a:cubicBezTo>
                    <a:pt x="3139" y="332170"/>
                    <a:pt x="1979" y="338447"/>
                    <a:pt x="0" y="344385"/>
                  </a:cubicBezTo>
                  <a:cubicBezTo>
                    <a:pt x="1979" y="350323"/>
                    <a:pt x="3139" y="356600"/>
                    <a:pt x="5938" y="362198"/>
                  </a:cubicBezTo>
                  <a:cubicBezTo>
                    <a:pt x="13429" y="377181"/>
                    <a:pt x="18642" y="380840"/>
                    <a:pt x="29689" y="391886"/>
                  </a:cubicBezTo>
                  <a:cubicBezTo>
                    <a:pt x="25606" y="412298"/>
                    <a:pt x="23404" y="425755"/>
                    <a:pt x="17813" y="445325"/>
                  </a:cubicBezTo>
                  <a:cubicBezTo>
                    <a:pt x="16094" y="451343"/>
                    <a:pt x="11876" y="463138"/>
                    <a:pt x="11876" y="46313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grpSp>
      <p:sp>
        <p:nvSpPr>
          <p:cNvPr id="66" name="TextBox 21"/>
          <p:cNvSpPr txBox="1">
            <a:spLocks noChangeArrowheads="1"/>
          </p:cNvSpPr>
          <p:nvPr/>
        </p:nvSpPr>
        <p:spPr bwMode="auto">
          <a:xfrm>
            <a:off x="4551487" y="3890732"/>
            <a:ext cx="2992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0</a:t>
            </a:r>
            <a:endParaRPr lang="zh-CN" altLang="en-US" sz="1600" b="1" dirty="0">
              <a:latin typeface="楷体" panose="02010609060101010101" pitchFamily="49" charset="-122"/>
              <a:ea typeface="楷体" panose="02010609060101010101" pitchFamily="49" charset="-122"/>
            </a:endParaRPr>
          </a:p>
        </p:txBody>
      </p:sp>
      <p:sp>
        <p:nvSpPr>
          <p:cNvPr id="67" name="TextBox 22"/>
          <p:cNvSpPr txBox="1">
            <a:spLocks noChangeArrowheads="1"/>
          </p:cNvSpPr>
          <p:nvPr/>
        </p:nvSpPr>
        <p:spPr bwMode="auto">
          <a:xfrm>
            <a:off x="4624613" y="3019507"/>
            <a:ext cx="457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9</a:t>
            </a:r>
            <a:endParaRPr lang="zh-CN" altLang="en-US" sz="1600" b="1" dirty="0">
              <a:latin typeface="楷体" panose="02010609060101010101" pitchFamily="49" charset="-122"/>
              <a:ea typeface="楷体" panose="02010609060101010101" pitchFamily="49" charset="-122"/>
            </a:endParaRPr>
          </a:p>
        </p:txBody>
      </p:sp>
      <p:sp>
        <p:nvSpPr>
          <p:cNvPr id="68" name="TextBox 28"/>
          <p:cNvSpPr txBox="1">
            <a:spLocks noChangeArrowheads="1"/>
          </p:cNvSpPr>
          <p:nvPr/>
        </p:nvSpPr>
        <p:spPr bwMode="auto">
          <a:xfrm>
            <a:off x="4569353" y="1563638"/>
            <a:ext cx="36757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第一活动小组同学双手投球情况统计图</a:t>
            </a:r>
          </a:p>
        </p:txBody>
      </p:sp>
      <p:sp>
        <p:nvSpPr>
          <p:cNvPr id="69" name="TextBox 29"/>
          <p:cNvSpPr txBox="1">
            <a:spLocks noChangeArrowheads="1"/>
          </p:cNvSpPr>
          <p:nvPr/>
        </p:nvSpPr>
        <p:spPr bwMode="auto">
          <a:xfrm>
            <a:off x="4878595" y="3987992"/>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1</a:t>
            </a:r>
            <a:r>
              <a:rPr lang="zh-CN" altLang="en-US" sz="1600" b="1" dirty="0">
                <a:latin typeface="楷体" panose="02010609060101010101" pitchFamily="49" charset="-122"/>
                <a:ea typeface="楷体" panose="02010609060101010101" pitchFamily="49" charset="-122"/>
              </a:rPr>
              <a:t>号</a:t>
            </a:r>
          </a:p>
        </p:txBody>
      </p:sp>
      <p:sp>
        <p:nvSpPr>
          <p:cNvPr id="70" name="TextBox 30"/>
          <p:cNvSpPr txBox="1">
            <a:spLocks noChangeArrowheads="1"/>
          </p:cNvSpPr>
          <p:nvPr/>
        </p:nvSpPr>
        <p:spPr bwMode="auto">
          <a:xfrm>
            <a:off x="5369073" y="3989319"/>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2</a:t>
            </a:r>
            <a:r>
              <a:rPr lang="zh-CN" altLang="en-US" sz="1600" b="1" dirty="0">
                <a:latin typeface="楷体" panose="02010609060101010101" pitchFamily="49" charset="-122"/>
                <a:ea typeface="楷体" panose="02010609060101010101" pitchFamily="49" charset="-122"/>
              </a:rPr>
              <a:t>号</a:t>
            </a:r>
          </a:p>
        </p:txBody>
      </p:sp>
      <p:sp>
        <p:nvSpPr>
          <p:cNvPr id="71" name="TextBox 31"/>
          <p:cNvSpPr txBox="1">
            <a:spLocks noChangeArrowheads="1"/>
          </p:cNvSpPr>
          <p:nvPr/>
        </p:nvSpPr>
        <p:spPr bwMode="auto">
          <a:xfrm>
            <a:off x="5815956" y="3996155"/>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3</a:t>
            </a:r>
            <a:r>
              <a:rPr lang="zh-CN" altLang="en-US" sz="1600" b="1" dirty="0">
                <a:latin typeface="楷体" panose="02010609060101010101" pitchFamily="49" charset="-122"/>
                <a:ea typeface="楷体" panose="02010609060101010101" pitchFamily="49" charset="-122"/>
              </a:rPr>
              <a:t>号</a:t>
            </a:r>
          </a:p>
        </p:txBody>
      </p:sp>
      <p:sp>
        <p:nvSpPr>
          <p:cNvPr id="72" name="TextBox 32"/>
          <p:cNvSpPr txBox="1">
            <a:spLocks noChangeArrowheads="1"/>
          </p:cNvSpPr>
          <p:nvPr/>
        </p:nvSpPr>
        <p:spPr bwMode="auto">
          <a:xfrm>
            <a:off x="6270452" y="3987992"/>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4</a:t>
            </a:r>
            <a:r>
              <a:rPr lang="zh-CN" altLang="en-US" sz="1600" b="1" dirty="0">
                <a:latin typeface="楷体" panose="02010609060101010101" pitchFamily="49" charset="-122"/>
                <a:ea typeface="楷体" panose="02010609060101010101" pitchFamily="49" charset="-122"/>
              </a:rPr>
              <a:t>号</a:t>
            </a:r>
          </a:p>
        </p:txBody>
      </p:sp>
      <p:sp>
        <p:nvSpPr>
          <p:cNvPr id="73" name="TextBox 33"/>
          <p:cNvSpPr txBox="1">
            <a:spLocks noChangeArrowheads="1"/>
          </p:cNvSpPr>
          <p:nvPr/>
        </p:nvSpPr>
        <p:spPr bwMode="auto">
          <a:xfrm>
            <a:off x="6730235" y="3987992"/>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5</a:t>
            </a:r>
            <a:r>
              <a:rPr lang="zh-CN" altLang="en-US" sz="1600" b="1" dirty="0">
                <a:latin typeface="楷体" panose="02010609060101010101" pitchFamily="49" charset="-122"/>
                <a:ea typeface="楷体" panose="02010609060101010101" pitchFamily="49" charset="-122"/>
              </a:rPr>
              <a:t>号</a:t>
            </a:r>
          </a:p>
        </p:txBody>
      </p:sp>
      <p:sp>
        <p:nvSpPr>
          <p:cNvPr id="74" name="TextBox 34"/>
          <p:cNvSpPr txBox="1">
            <a:spLocks noChangeArrowheads="1"/>
          </p:cNvSpPr>
          <p:nvPr/>
        </p:nvSpPr>
        <p:spPr bwMode="auto">
          <a:xfrm>
            <a:off x="7180714" y="3987992"/>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6</a:t>
            </a:r>
            <a:r>
              <a:rPr lang="zh-CN" altLang="en-US" sz="1600" b="1" dirty="0">
                <a:latin typeface="楷体" panose="02010609060101010101" pitchFamily="49" charset="-122"/>
                <a:ea typeface="楷体" panose="02010609060101010101" pitchFamily="49" charset="-122"/>
              </a:rPr>
              <a:t>号</a:t>
            </a:r>
          </a:p>
        </p:txBody>
      </p:sp>
      <p:sp>
        <p:nvSpPr>
          <p:cNvPr id="75" name="TextBox 35"/>
          <p:cNvSpPr txBox="1">
            <a:spLocks noChangeArrowheads="1"/>
          </p:cNvSpPr>
          <p:nvPr/>
        </p:nvSpPr>
        <p:spPr bwMode="auto">
          <a:xfrm>
            <a:off x="7627457" y="3982782"/>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7</a:t>
            </a:r>
            <a:r>
              <a:rPr lang="zh-CN" altLang="en-US" sz="1600" b="1" dirty="0">
                <a:latin typeface="楷体" panose="02010609060101010101" pitchFamily="49" charset="-122"/>
                <a:ea typeface="楷体" panose="02010609060101010101" pitchFamily="49" charset="-122"/>
              </a:rPr>
              <a:t>号</a:t>
            </a:r>
          </a:p>
        </p:txBody>
      </p:sp>
      <p:sp>
        <p:nvSpPr>
          <p:cNvPr id="77" name="矩形 76"/>
          <p:cNvSpPr/>
          <p:nvPr/>
        </p:nvSpPr>
        <p:spPr>
          <a:xfrm>
            <a:off x="5129473" y="2979000"/>
            <a:ext cx="142284" cy="1050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79" name="矩形 78"/>
          <p:cNvSpPr/>
          <p:nvPr/>
        </p:nvSpPr>
        <p:spPr>
          <a:xfrm>
            <a:off x="5595727" y="3425043"/>
            <a:ext cx="146078" cy="5975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81" name="矩形 80"/>
          <p:cNvSpPr/>
          <p:nvPr/>
        </p:nvSpPr>
        <p:spPr>
          <a:xfrm>
            <a:off x="6046044" y="2962916"/>
            <a:ext cx="142284" cy="104910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83" name="矩形 82"/>
          <p:cNvSpPr/>
          <p:nvPr/>
        </p:nvSpPr>
        <p:spPr>
          <a:xfrm>
            <a:off x="6500984" y="2371960"/>
            <a:ext cx="142284" cy="16523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85" name="矩形 84"/>
          <p:cNvSpPr/>
          <p:nvPr/>
        </p:nvSpPr>
        <p:spPr>
          <a:xfrm>
            <a:off x="6948433" y="3577552"/>
            <a:ext cx="141335" cy="4467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86" name="矩形 85"/>
          <p:cNvSpPr/>
          <p:nvPr/>
        </p:nvSpPr>
        <p:spPr>
          <a:xfrm>
            <a:off x="7395848" y="3112790"/>
            <a:ext cx="146078" cy="89923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89" name="矩形 88"/>
          <p:cNvSpPr/>
          <p:nvPr/>
        </p:nvSpPr>
        <p:spPr>
          <a:xfrm>
            <a:off x="7846262" y="2509309"/>
            <a:ext cx="146078" cy="15015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90" name="TextBox 36"/>
          <p:cNvSpPr txBox="1">
            <a:spLocks noChangeArrowheads="1"/>
          </p:cNvSpPr>
          <p:nvPr/>
        </p:nvSpPr>
        <p:spPr bwMode="auto">
          <a:xfrm>
            <a:off x="7867359" y="3982782"/>
            <a:ext cx="11052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投球者</a:t>
            </a:r>
          </a:p>
        </p:txBody>
      </p:sp>
      <p:sp>
        <p:nvSpPr>
          <p:cNvPr id="91" name="TextBox 27"/>
          <p:cNvSpPr txBox="1">
            <a:spLocks noChangeArrowheads="1"/>
          </p:cNvSpPr>
          <p:nvPr/>
        </p:nvSpPr>
        <p:spPr bwMode="auto">
          <a:xfrm>
            <a:off x="4421837" y="1814398"/>
            <a:ext cx="8705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zh-CN" altLang="en-US" sz="1600" b="1" dirty="0">
                <a:latin typeface="楷体" panose="02010609060101010101" pitchFamily="49" charset="-122"/>
                <a:ea typeface="楷体" panose="02010609060101010101" pitchFamily="49" charset="-122"/>
              </a:rPr>
              <a:t>距离</a:t>
            </a:r>
            <a:r>
              <a:rPr lang="en-US" altLang="zh-CN" sz="1600" b="1" dirty="0">
                <a:latin typeface="楷体" panose="02010609060101010101" pitchFamily="49" charset="-122"/>
                <a:ea typeface="楷体" panose="02010609060101010101" pitchFamily="49" charset="-122"/>
              </a:rPr>
              <a:t>/m</a:t>
            </a:r>
            <a:endParaRPr lang="zh-CN" altLang="en-US" sz="1600" b="1" dirty="0">
              <a:latin typeface="楷体" panose="02010609060101010101" pitchFamily="49" charset="-122"/>
              <a:ea typeface="楷体" panose="02010609060101010101" pitchFamily="49" charset="-122"/>
            </a:endParaRPr>
          </a:p>
        </p:txBody>
      </p:sp>
      <p:pic>
        <p:nvPicPr>
          <p:cNvPr id="9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02730" y="692996"/>
            <a:ext cx="566827" cy="867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8216" y="483518"/>
            <a:ext cx="750168" cy="907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 name="云形标注 9"/>
          <p:cNvSpPr/>
          <p:nvPr/>
        </p:nvSpPr>
        <p:spPr>
          <a:xfrm>
            <a:off x="4813061" y="483518"/>
            <a:ext cx="2063600" cy="720959"/>
          </a:xfrm>
          <a:prstGeom prst="cloudCallout">
            <a:avLst>
              <a:gd name="adj1" fmla="val 68057"/>
              <a:gd name="adj2" fmla="val 4905"/>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我画双手投球统计图。</a:t>
            </a:r>
          </a:p>
        </p:txBody>
      </p:sp>
      <p:sp>
        <p:nvSpPr>
          <p:cNvPr id="96" name="云形标注 12"/>
          <p:cNvSpPr/>
          <p:nvPr/>
        </p:nvSpPr>
        <p:spPr>
          <a:xfrm>
            <a:off x="1817304" y="561489"/>
            <a:ext cx="2059092" cy="860841"/>
          </a:xfrm>
          <a:prstGeom prst="cloudCallout">
            <a:avLst>
              <a:gd name="adj1" fmla="val -77497"/>
              <a:gd name="adj2" fmla="val 17743"/>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1800" b="1" dirty="0">
                <a:solidFill>
                  <a:schemeClr val="tx1"/>
                </a:solidFill>
                <a:latin typeface="楷体" panose="02010609060101010101" pitchFamily="49" charset="-122"/>
                <a:ea typeface="楷体" panose="02010609060101010101" pitchFamily="49" charset="-122"/>
              </a:rPr>
              <a:t>我来画单手投球统计图。</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wipe(left)">
                                      <p:cBhvr>
                                        <p:cTn id="7" dur="500"/>
                                        <p:tgtEl>
                                          <p:spTgt spid="9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left)">
                                      <p:cBhvr>
                                        <p:cTn id="11" dur="500"/>
                                        <p:tgtEl>
                                          <p:spTgt spid="9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wipe(right)">
                                      <p:cBhvr>
                                        <p:cTn id="16" dur="500"/>
                                        <p:tgtEl>
                                          <p:spTgt spid="9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5"/>
                                        </p:tgtEl>
                                        <p:attrNameLst>
                                          <p:attrName>style.visibility</p:attrName>
                                        </p:attrNameLst>
                                      </p:cBhvr>
                                      <p:to>
                                        <p:strVal val="visible"/>
                                      </p:to>
                                    </p:set>
                                    <p:animEffect transition="in" filter="wipe(left)">
                                      <p:cBhvr>
                                        <p:cTn id="19" dur="500"/>
                                        <p:tgtEl>
                                          <p:spTgt spid="9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00"/>
                                        <p:tgtEl>
                                          <p:spTgt spid="20"/>
                                        </p:tgtEl>
                                      </p:cBhvr>
                                    </p:animEffect>
                                  </p:childTnLst>
                                </p:cTn>
                              </p:par>
                              <p:par>
                                <p:cTn id="25" presetID="2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2" presetClass="entr" presetSubtype="4"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500"/>
                                        <p:tgtEl>
                                          <p:spTgt spid="22"/>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down)">
                                      <p:cBhvr>
                                        <p:cTn id="33" dur="500"/>
                                        <p:tgtEl>
                                          <p:spTgt spid="2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down)">
                                      <p:cBhvr>
                                        <p:cTn id="36" dur="500"/>
                                        <p:tgtEl>
                                          <p:spTgt spid="2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down)">
                                      <p:cBhvr>
                                        <p:cTn id="39" dur="500"/>
                                        <p:tgtEl>
                                          <p:spTgt spid="2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down)">
                                      <p:cBhvr>
                                        <p:cTn id="42" dur="500"/>
                                        <p:tgtEl>
                                          <p:spTgt spid="29"/>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down)">
                                      <p:cBhvr>
                                        <p:cTn id="45" dur="500"/>
                                        <p:tgtEl>
                                          <p:spTgt spid="30"/>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down)">
                                      <p:cBhvr>
                                        <p:cTn id="48" dur="500"/>
                                        <p:tgtEl>
                                          <p:spTgt spid="3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wipe(down)">
                                      <p:cBhvr>
                                        <p:cTn id="51" dur="500"/>
                                        <p:tgtEl>
                                          <p:spTgt spid="3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down)">
                                      <p:cBhvr>
                                        <p:cTn id="54" dur="500"/>
                                        <p:tgtEl>
                                          <p:spTgt spid="34"/>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down)">
                                      <p:cBhvr>
                                        <p:cTn id="57" dur="500"/>
                                        <p:tgtEl>
                                          <p:spTgt spid="3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down)">
                                      <p:cBhvr>
                                        <p:cTn id="60" dur="500"/>
                                        <p:tgtEl>
                                          <p:spTgt spid="3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down)">
                                      <p:cBhvr>
                                        <p:cTn id="63" dur="500"/>
                                        <p:tgtEl>
                                          <p:spTgt spid="3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500"/>
                                        <p:tgtEl>
                                          <p:spTgt spid="38"/>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down)">
                                      <p:cBhvr>
                                        <p:cTn id="69" dur="500"/>
                                        <p:tgtEl>
                                          <p:spTgt spid="39"/>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wipe(down)">
                                      <p:cBhvr>
                                        <p:cTn id="72" dur="500"/>
                                        <p:tgtEl>
                                          <p:spTgt spid="40"/>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down)">
                                      <p:cBhvr>
                                        <p:cTn id="75" dur="500"/>
                                        <p:tgtEl>
                                          <p:spTgt spid="41"/>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down)">
                                      <p:cBhvr>
                                        <p:cTn id="78" dur="500"/>
                                        <p:tgtEl>
                                          <p:spTgt spid="42"/>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wipe(down)">
                                      <p:cBhvr>
                                        <p:cTn id="81" dur="500"/>
                                        <p:tgtEl>
                                          <p:spTgt spid="47"/>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down)">
                                      <p:cBhvr>
                                        <p:cTn id="87" dur="500"/>
                                        <p:tgtEl>
                                          <p:spTgt spid="51"/>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wipe(down)">
                                      <p:cBhvr>
                                        <p:cTn id="90" dur="500"/>
                                        <p:tgtEl>
                                          <p:spTgt spid="53"/>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ipe(down)">
                                      <p:cBhvr>
                                        <p:cTn id="93" dur="500"/>
                                        <p:tgtEl>
                                          <p:spTgt spid="55"/>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wipe(down)">
                                      <p:cBhvr>
                                        <p:cTn id="96" dur="500"/>
                                        <p:tgtEl>
                                          <p:spTgt spid="58"/>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wipe(down)">
                                      <p:cBhvr>
                                        <p:cTn id="99" dur="500"/>
                                        <p:tgtEl>
                                          <p:spTgt spid="59"/>
                                        </p:tgtEl>
                                      </p:cBhvr>
                                    </p:animEffect>
                                  </p:childTnLst>
                                </p:cTn>
                              </p:par>
                              <p:par>
                                <p:cTn id="100" presetID="22" presetClass="entr" presetSubtype="4" fill="hold" nodeType="with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down)">
                                      <p:cBhvr>
                                        <p:cTn id="102" dur="500"/>
                                        <p:tgtEl>
                                          <p:spTgt spid="61"/>
                                        </p:tgtEl>
                                      </p:cBhvr>
                                    </p:animEffect>
                                  </p:childTnLst>
                                </p:cTn>
                              </p:par>
                              <p:par>
                                <p:cTn id="103" presetID="22" presetClass="entr" presetSubtype="4" fill="hold"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down)">
                                      <p:cBhvr>
                                        <p:cTn id="105" dur="500"/>
                                        <p:tgtEl>
                                          <p:spTgt spid="62"/>
                                        </p:tgtEl>
                                      </p:cBhvr>
                                    </p:animEffect>
                                  </p:childTnLst>
                                </p:cTn>
                              </p:par>
                              <p:par>
                                <p:cTn id="106" presetID="22" presetClass="entr" presetSubtype="4" fill="hold" nodeType="withEffect">
                                  <p:stCondLst>
                                    <p:cond delay="0"/>
                                  </p:stCondLst>
                                  <p:childTnLst>
                                    <p:set>
                                      <p:cBhvr>
                                        <p:cTn id="107" dur="1" fill="hold">
                                          <p:stCondLst>
                                            <p:cond delay="0"/>
                                          </p:stCondLst>
                                        </p:cTn>
                                        <p:tgtEl>
                                          <p:spTgt spid="63"/>
                                        </p:tgtEl>
                                        <p:attrNameLst>
                                          <p:attrName>style.visibility</p:attrName>
                                        </p:attrNameLst>
                                      </p:cBhvr>
                                      <p:to>
                                        <p:strVal val="visible"/>
                                      </p:to>
                                    </p:set>
                                    <p:animEffect transition="in" filter="wipe(down)">
                                      <p:cBhvr>
                                        <p:cTn id="108" dur="500"/>
                                        <p:tgtEl>
                                          <p:spTgt spid="63"/>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66"/>
                                        </p:tgtEl>
                                        <p:attrNameLst>
                                          <p:attrName>style.visibility</p:attrName>
                                        </p:attrNameLst>
                                      </p:cBhvr>
                                      <p:to>
                                        <p:strVal val="visible"/>
                                      </p:to>
                                    </p:set>
                                    <p:animEffect transition="in" filter="wipe(down)">
                                      <p:cBhvr>
                                        <p:cTn id="111" dur="500"/>
                                        <p:tgtEl>
                                          <p:spTgt spid="66"/>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67"/>
                                        </p:tgtEl>
                                        <p:attrNameLst>
                                          <p:attrName>style.visibility</p:attrName>
                                        </p:attrNameLst>
                                      </p:cBhvr>
                                      <p:to>
                                        <p:strVal val="visible"/>
                                      </p:to>
                                    </p:set>
                                    <p:animEffect transition="in" filter="wipe(down)">
                                      <p:cBhvr>
                                        <p:cTn id="114" dur="500"/>
                                        <p:tgtEl>
                                          <p:spTgt spid="67"/>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wipe(down)">
                                      <p:cBhvr>
                                        <p:cTn id="117" dur="500"/>
                                        <p:tgtEl>
                                          <p:spTgt spid="68"/>
                                        </p:tgtEl>
                                      </p:cBhvr>
                                    </p:animEffect>
                                  </p:childTnLst>
                                </p:cTn>
                              </p:par>
                              <p:par>
                                <p:cTn id="118" presetID="22" presetClass="entr" presetSubtype="4" fill="hold" grpId="0" nodeType="withEffect">
                                  <p:stCondLst>
                                    <p:cond delay="0"/>
                                  </p:stCondLst>
                                  <p:childTnLst>
                                    <p:set>
                                      <p:cBhvr>
                                        <p:cTn id="119" dur="1" fill="hold">
                                          <p:stCondLst>
                                            <p:cond delay="0"/>
                                          </p:stCondLst>
                                        </p:cTn>
                                        <p:tgtEl>
                                          <p:spTgt spid="69"/>
                                        </p:tgtEl>
                                        <p:attrNameLst>
                                          <p:attrName>style.visibility</p:attrName>
                                        </p:attrNameLst>
                                      </p:cBhvr>
                                      <p:to>
                                        <p:strVal val="visible"/>
                                      </p:to>
                                    </p:set>
                                    <p:animEffect transition="in" filter="wipe(down)">
                                      <p:cBhvr>
                                        <p:cTn id="120" dur="500"/>
                                        <p:tgtEl>
                                          <p:spTgt spid="69"/>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70"/>
                                        </p:tgtEl>
                                        <p:attrNameLst>
                                          <p:attrName>style.visibility</p:attrName>
                                        </p:attrNameLst>
                                      </p:cBhvr>
                                      <p:to>
                                        <p:strVal val="visible"/>
                                      </p:to>
                                    </p:set>
                                    <p:animEffect transition="in" filter="wipe(down)">
                                      <p:cBhvr>
                                        <p:cTn id="123" dur="500"/>
                                        <p:tgtEl>
                                          <p:spTgt spid="70"/>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71"/>
                                        </p:tgtEl>
                                        <p:attrNameLst>
                                          <p:attrName>style.visibility</p:attrName>
                                        </p:attrNameLst>
                                      </p:cBhvr>
                                      <p:to>
                                        <p:strVal val="visible"/>
                                      </p:to>
                                    </p:set>
                                    <p:animEffect transition="in" filter="wipe(down)">
                                      <p:cBhvr>
                                        <p:cTn id="126" dur="500"/>
                                        <p:tgtEl>
                                          <p:spTgt spid="71"/>
                                        </p:tgtEl>
                                      </p:cBhvr>
                                    </p:animEffect>
                                  </p:childTnLst>
                                </p:cTn>
                              </p:par>
                              <p:par>
                                <p:cTn id="127" presetID="22" presetClass="entr" presetSubtype="4" fill="hold" grpId="0" nodeType="withEffect">
                                  <p:stCondLst>
                                    <p:cond delay="0"/>
                                  </p:stCondLst>
                                  <p:childTnLst>
                                    <p:set>
                                      <p:cBhvr>
                                        <p:cTn id="128" dur="1" fill="hold">
                                          <p:stCondLst>
                                            <p:cond delay="0"/>
                                          </p:stCondLst>
                                        </p:cTn>
                                        <p:tgtEl>
                                          <p:spTgt spid="72"/>
                                        </p:tgtEl>
                                        <p:attrNameLst>
                                          <p:attrName>style.visibility</p:attrName>
                                        </p:attrNameLst>
                                      </p:cBhvr>
                                      <p:to>
                                        <p:strVal val="visible"/>
                                      </p:to>
                                    </p:set>
                                    <p:animEffect transition="in" filter="wipe(down)">
                                      <p:cBhvr>
                                        <p:cTn id="129" dur="500"/>
                                        <p:tgtEl>
                                          <p:spTgt spid="72"/>
                                        </p:tgtEl>
                                      </p:cBhvr>
                                    </p:animEffect>
                                  </p:childTnLst>
                                </p:cTn>
                              </p:par>
                              <p:par>
                                <p:cTn id="130" presetID="22" presetClass="entr" presetSubtype="4" fill="hold" grpId="0" nodeType="withEffect">
                                  <p:stCondLst>
                                    <p:cond delay="0"/>
                                  </p:stCondLst>
                                  <p:childTnLst>
                                    <p:set>
                                      <p:cBhvr>
                                        <p:cTn id="131" dur="1" fill="hold">
                                          <p:stCondLst>
                                            <p:cond delay="0"/>
                                          </p:stCondLst>
                                        </p:cTn>
                                        <p:tgtEl>
                                          <p:spTgt spid="73"/>
                                        </p:tgtEl>
                                        <p:attrNameLst>
                                          <p:attrName>style.visibility</p:attrName>
                                        </p:attrNameLst>
                                      </p:cBhvr>
                                      <p:to>
                                        <p:strVal val="visible"/>
                                      </p:to>
                                    </p:set>
                                    <p:animEffect transition="in" filter="wipe(down)">
                                      <p:cBhvr>
                                        <p:cTn id="132" dur="500"/>
                                        <p:tgtEl>
                                          <p:spTgt spid="73"/>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74"/>
                                        </p:tgtEl>
                                        <p:attrNameLst>
                                          <p:attrName>style.visibility</p:attrName>
                                        </p:attrNameLst>
                                      </p:cBhvr>
                                      <p:to>
                                        <p:strVal val="visible"/>
                                      </p:to>
                                    </p:set>
                                    <p:animEffect transition="in" filter="wipe(down)">
                                      <p:cBhvr>
                                        <p:cTn id="135" dur="500"/>
                                        <p:tgtEl>
                                          <p:spTgt spid="74"/>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wipe(down)">
                                      <p:cBhvr>
                                        <p:cTn id="138" dur="500"/>
                                        <p:tgtEl>
                                          <p:spTgt spid="75"/>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7"/>
                                        </p:tgtEl>
                                        <p:attrNameLst>
                                          <p:attrName>style.visibility</p:attrName>
                                        </p:attrNameLst>
                                      </p:cBhvr>
                                      <p:to>
                                        <p:strVal val="visible"/>
                                      </p:to>
                                    </p:set>
                                    <p:animEffect transition="in" filter="wipe(down)">
                                      <p:cBhvr>
                                        <p:cTn id="141" dur="500"/>
                                        <p:tgtEl>
                                          <p:spTgt spid="77"/>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9"/>
                                        </p:tgtEl>
                                        <p:attrNameLst>
                                          <p:attrName>style.visibility</p:attrName>
                                        </p:attrNameLst>
                                      </p:cBhvr>
                                      <p:to>
                                        <p:strVal val="visible"/>
                                      </p:to>
                                    </p:set>
                                    <p:animEffect transition="in" filter="wipe(down)">
                                      <p:cBhvr>
                                        <p:cTn id="144" dur="500"/>
                                        <p:tgtEl>
                                          <p:spTgt spid="79"/>
                                        </p:tgtEl>
                                      </p:cBhvr>
                                    </p:animEffect>
                                  </p:childTnLst>
                                </p:cTn>
                              </p:par>
                              <p:par>
                                <p:cTn id="145" presetID="22" presetClass="entr" presetSubtype="4" fill="hold" grpId="0" nodeType="withEffect">
                                  <p:stCondLst>
                                    <p:cond delay="0"/>
                                  </p:stCondLst>
                                  <p:childTnLst>
                                    <p:set>
                                      <p:cBhvr>
                                        <p:cTn id="146" dur="1" fill="hold">
                                          <p:stCondLst>
                                            <p:cond delay="0"/>
                                          </p:stCondLst>
                                        </p:cTn>
                                        <p:tgtEl>
                                          <p:spTgt spid="81"/>
                                        </p:tgtEl>
                                        <p:attrNameLst>
                                          <p:attrName>style.visibility</p:attrName>
                                        </p:attrNameLst>
                                      </p:cBhvr>
                                      <p:to>
                                        <p:strVal val="visible"/>
                                      </p:to>
                                    </p:set>
                                    <p:animEffect transition="in" filter="wipe(down)">
                                      <p:cBhvr>
                                        <p:cTn id="147" dur="500"/>
                                        <p:tgtEl>
                                          <p:spTgt spid="81"/>
                                        </p:tgtEl>
                                      </p:cBhvr>
                                    </p:animEffect>
                                  </p:childTnLst>
                                </p:cTn>
                              </p:par>
                              <p:par>
                                <p:cTn id="148" presetID="22" presetClass="entr" presetSubtype="4" fill="hold" grpId="0" nodeType="withEffect">
                                  <p:stCondLst>
                                    <p:cond delay="0"/>
                                  </p:stCondLst>
                                  <p:childTnLst>
                                    <p:set>
                                      <p:cBhvr>
                                        <p:cTn id="149" dur="1" fill="hold">
                                          <p:stCondLst>
                                            <p:cond delay="0"/>
                                          </p:stCondLst>
                                        </p:cTn>
                                        <p:tgtEl>
                                          <p:spTgt spid="83"/>
                                        </p:tgtEl>
                                        <p:attrNameLst>
                                          <p:attrName>style.visibility</p:attrName>
                                        </p:attrNameLst>
                                      </p:cBhvr>
                                      <p:to>
                                        <p:strVal val="visible"/>
                                      </p:to>
                                    </p:set>
                                    <p:animEffect transition="in" filter="wipe(down)">
                                      <p:cBhvr>
                                        <p:cTn id="150" dur="500"/>
                                        <p:tgtEl>
                                          <p:spTgt spid="83"/>
                                        </p:tgtEl>
                                      </p:cBhvr>
                                    </p:animEffect>
                                  </p:childTnLst>
                                </p:cTn>
                              </p:par>
                              <p:par>
                                <p:cTn id="151" presetID="22" presetClass="entr" presetSubtype="4" fill="hold" grpId="0" nodeType="withEffect">
                                  <p:stCondLst>
                                    <p:cond delay="0"/>
                                  </p:stCondLst>
                                  <p:childTnLst>
                                    <p:set>
                                      <p:cBhvr>
                                        <p:cTn id="152" dur="1" fill="hold">
                                          <p:stCondLst>
                                            <p:cond delay="0"/>
                                          </p:stCondLst>
                                        </p:cTn>
                                        <p:tgtEl>
                                          <p:spTgt spid="85"/>
                                        </p:tgtEl>
                                        <p:attrNameLst>
                                          <p:attrName>style.visibility</p:attrName>
                                        </p:attrNameLst>
                                      </p:cBhvr>
                                      <p:to>
                                        <p:strVal val="visible"/>
                                      </p:to>
                                    </p:set>
                                    <p:animEffect transition="in" filter="wipe(down)">
                                      <p:cBhvr>
                                        <p:cTn id="153" dur="500"/>
                                        <p:tgtEl>
                                          <p:spTgt spid="85"/>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86"/>
                                        </p:tgtEl>
                                        <p:attrNameLst>
                                          <p:attrName>style.visibility</p:attrName>
                                        </p:attrNameLst>
                                      </p:cBhvr>
                                      <p:to>
                                        <p:strVal val="visible"/>
                                      </p:to>
                                    </p:set>
                                    <p:animEffect transition="in" filter="wipe(down)">
                                      <p:cBhvr>
                                        <p:cTn id="156" dur="500"/>
                                        <p:tgtEl>
                                          <p:spTgt spid="86"/>
                                        </p:tgtEl>
                                      </p:cBhvr>
                                    </p:animEffect>
                                  </p:childTnLst>
                                </p:cTn>
                              </p:par>
                              <p:par>
                                <p:cTn id="157" presetID="22" presetClass="entr" presetSubtype="4" fill="hold" grpId="0" nodeType="withEffect">
                                  <p:stCondLst>
                                    <p:cond delay="0"/>
                                  </p:stCondLst>
                                  <p:childTnLst>
                                    <p:set>
                                      <p:cBhvr>
                                        <p:cTn id="158" dur="1" fill="hold">
                                          <p:stCondLst>
                                            <p:cond delay="0"/>
                                          </p:stCondLst>
                                        </p:cTn>
                                        <p:tgtEl>
                                          <p:spTgt spid="89"/>
                                        </p:tgtEl>
                                        <p:attrNameLst>
                                          <p:attrName>style.visibility</p:attrName>
                                        </p:attrNameLst>
                                      </p:cBhvr>
                                      <p:to>
                                        <p:strVal val="visible"/>
                                      </p:to>
                                    </p:set>
                                    <p:animEffect transition="in" filter="wipe(down)">
                                      <p:cBhvr>
                                        <p:cTn id="159" dur="500"/>
                                        <p:tgtEl>
                                          <p:spTgt spid="8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Effect transition="in" filter="wipe(down)">
                                      <p:cBhvr>
                                        <p:cTn id="162" dur="500"/>
                                        <p:tgtEl>
                                          <p:spTgt spid="90"/>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91"/>
                                        </p:tgtEl>
                                        <p:attrNameLst>
                                          <p:attrName>style.visibility</p:attrName>
                                        </p:attrNameLst>
                                      </p:cBhvr>
                                      <p:to>
                                        <p:strVal val="visible"/>
                                      </p:to>
                                    </p:set>
                                    <p:animEffect transition="in" filter="wipe(down)">
                                      <p:cBhvr>
                                        <p:cTn id="16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2" grpId="0"/>
      <p:bldP spid="33" grpId="0"/>
      <p:bldP spid="34" grpId="0"/>
      <p:bldP spid="35" grpId="0"/>
      <p:bldP spid="36" grpId="0"/>
      <p:bldP spid="37" grpId="0"/>
      <p:bldP spid="38" grpId="0"/>
      <p:bldP spid="39" grpId="0"/>
      <p:bldP spid="40" grpId="0"/>
      <p:bldP spid="41" grpId="0"/>
      <p:bldP spid="42" grpId="0"/>
      <p:bldP spid="47" grpId="0" animBg="1"/>
      <p:bldP spid="49" grpId="0" animBg="1"/>
      <p:bldP spid="51" grpId="0" animBg="1"/>
      <p:bldP spid="53" grpId="0" animBg="1"/>
      <p:bldP spid="55" grpId="0" bldLvl="0" animBg="1"/>
      <p:bldP spid="58" grpId="0" animBg="1"/>
      <p:bldP spid="59" grpId="0" animBg="1"/>
      <p:bldP spid="66" grpId="0"/>
      <p:bldP spid="67" grpId="0"/>
      <p:bldP spid="68" grpId="0"/>
      <p:bldP spid="69" grpId="0"/>
      <p:bldP spid="70" grpId="0"/>
      <p:bldP spid="71" grpId="0"/>
      <p:bldP spid="72" grpId="0"/>
      <p:bldP spid="73" grpId="0"/>
      <p:bldP spid="74" grpId="0"/>
      <p:bldP spid="75" grpId="0"/>
      <p:bldP spid="77" grpId="0" animBg="1"/>
      <p:bldP spid="79" grpId="0" animBg="1"/>
      <p:bldP spid="81" grpId="0" animBg="1"/>
      <p:bldP spid="83" grpId="0" animBg="1"/>
      <p:bldP spid="85" grpId="0" animBg="1"/>
      <p:bldP spid="86" grpId="0" animBg="1"/>
      <p:bldP spid="89" grpId="0" animBg="1"/>
      <p:bldP spid="90" grpId="0"/>
      <p:bldP spid="91" grpId="0"/>
      <p:bldP spid="95" grpId="0" animBg="1"/>
      <p:bldP spid="9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表格 19"/>
          <p:cNvGraphicFramePr>
            <a:graphicFrameLocks noGrp="1"/>
          </p:cNvGraphicFramePr>
          <p:nvPr/>
        </p:nvGraphicFramePr>
        <p:xfrm>
          <a:off x="800702" y="2173405"/>
          <a:ext cx="3312364" cy="1807008"/>
        </p:xfrm>
        <a:graphic>
          <a:graphicData uri="http://schemas.openxmlformats.org/drawingml/2006/table">
            <a:tbl>
              <a:tblPr firstRow="1" bandRow="1">
                <a:tableStyleId>{5940675A-B579-460E-94D1-54222C63F5DA}</a:tableStyleId>
              </a:tblPr>
              <a:tblGrid>
                <a:gridCol w="150562">
                  <a:extLst>
                    <a:ext uri="{9D8B030D-6E8A-4147-A177-3AD203B41FA5}">
                      <a16:colId xmlns:a16="http://schemas.microsoft.com/office/drawing/2014/main" val="20000"/>
                    </a:ext>
                  </a:extLst>
                </a:gridCol>
                <a:gridCol w="150562">
                  <a:extLst>
                    <a:ext uri="{9D8B030D-6E8A-4147-A177-3AD203B41FA5}">
                      <a16:colId xmlns:a16="http://schemas.microsoft.com/office/drawing/2014/main" val="20001"/>
                    </a:ext>
                  </a:extLst>
                </a:gridCol>
                <a:gridCol w="150562">
                  <a:extLst>
                    <a:ext uri="{9D8B030D-6E8A-4147-A177-3AD203B41FA5}">
                      <a16:colId xmlns:a16="http://schemas.microsoft.com/office/drawing/2014/main" val="20002"/>
                    </a:ext>
                  </a:extLst>
                </a:gridCol>
                <a:gridCol w="150562">
                  <a:extLst>
                    <a:ext uri="{9D8B030D-6E8A-4147-A177-3AD203B41FA5}">
                      <a16:colId xmlns:a16="http://schemas.microsoft.com/office/drawing/2014/main" val="20003"/>
                    </a:ext>
                  </a:extLst>
                </a:gridCol>
                <a:gridCol w="150562">
                  <a:extLst>
                    <a:ext uri="{9D8B030D-6E8A-4147-A177-3AD203B41FA5}">
                      <a16:colId xmlns:a16="http://schemas.microsoft.com/office/drawing/2014/main" val="20004"/>
                    </a:ext>
                  </a:extLst>
                </a:gridCol>
                <a:gridCol w="150562">
                  <a:extLst>
                    <a:ext uri="{9D8B030D-6E8A-4147-A177-3AD203B41FA5}">
                      <a16:colId xmlns:a16="http://schemas.microsoft.com/office/drawing/2014/main" val="20005"/>
                    </a:ext>
                  </a:extLst>
                </a:gridCol>
                <a:gridCol w="150562">
                  <a:extLst>
                    <a:ext uri="{9D8B030D-6E8A-4147-A177-3AD203B41FA5}">
                      <a16:colId xmlns:a16="http://schemas.microsoft.com/office/drawing/2014/main" val="20006"/>
                    </a:ext>
                  </a:extLst>
                </a:gridCol>
                <a:gridCol w="150562">
                  <a:extLst>
                    <a:ext uri="{9D8B030D-6E8A-4147-A177-3AD203B41FA5}">
                      <a16:colId xmlns:a16="http://schemas.microsoft.com/office/drawing/2014/main" val="20007"/>
                    </a:ext>
                  </a:extLst>
                </a:gridCol>
                <a:gridCol w="150562">
                  <a:extLst>
                    <a:ext uri="{9D8B030D-6E8A-4147-A177-3AD203B41FA5}">
                      <a16:colId xmlns:a16="http://schemas.microsoft.com/office/drawing/2014/main" val="20008"/>
                    </a:ext>
                  </a:extLst>
                </a:gridCol>
                <a:gridCol w="150562">
                  <a:extLst>
                    <a:ext uri="{9D8B030D-6E8A-4147-A177-3AD203B41FA5}">
                      <a16:colId xmlns:a16="http://schemas.microsoft.com/office/drawing/2014/main" val="20009"/>
                    </a:ext>
                  </a:extLst>
                </a:gridCol>
                <a:gridCol w="150562">
                  <a:extLst>
                    <a:ext uri="{9D8B030D-6E8A-4147-A177-3AD203B41FA5}">
                      <a16:colId xmlns:a16="http://schemas.microsoft.com/office/drawing/2014/main" val="20010"/>
                    </a:ext>
                  </a:extLst>
                </a:gridCol>
                <a:gridCol w="150562">
                  <a:extLst>
                    <a:ext uri="{9D8B030D-6E8A-4147-A177-3AD203B41FA5}">
                      <a16:colId xmlns:a16="http://schemas.microsoft.com/office/drawing/2014/main" val="20011"/>
                    </a:ext>
                  </a:extLst>
                </a:gridCol>
                <a:gridCol w="150562">
                  <a:extLst>
                    <a:ext uri="{9D8B030D-6E8A-4147-A177-3AD203B41FA5}">
                      <a16:colId xmlns:a16="http://schemas.microsoft.com/office/drawing/2014/main" val="20012"/>
                    </a:ext>
                  </a:extLst>
                </a:gridCol>
                <a:gridCol w="150562">
                  <a:extLst>
                    <a:ext uri="{9D8B030D-6E8A-4147-A177-3AD203B41FA5}">
                      <a16:colId xmlns:a16="http://schemas.microsoft.com/office/drawing/2014/main" val="20013"/>
                    </a:ext>
                  </a:extLst>
                </a:gridCol>
                <a:gridCol w="150562">
                  <a:extLst>
                    <a:ext uri="{9D8B030D-6E8A-4147-A177-3AD203B41FA5}">
                      <a16:colId xmlns:a16="http://schemas.microsoft.com/office/drawing/2014/main" val="20014"/>
                    </a:ext>
                  </a:extLst>
                </a:gridCol>
                <a:gridCol w="150562">
                  <a:extLst>
                    <a:ext uri="{9D8B030D-6E8A-4147-A177-3AD203B41FA5}">
                      <a16:colId xmlns:a16="http://schemas.microsoft.com/office/drawing/2014/main" val="20015"/>
                    </a:ext>
                  </a:extLst>
                </a:gridCol>
                <a:gridCol w="150562">
                  <a:extLst>
                    <a:ext uri="{9D8B030D-6E8A-4147-A177-3AD203B41FA5}">
                      <a16:colId xmlns:a16="http://schemas.microsoft.com/office/drawing/2014/main" val="20016"/>
                    </a:ext>
                  </a:extLst>
                </a:gridCol>
                <a:gridCol w="150562">
                  <a:extLst>
                    <a:ext uri="{9D8B030D-6E8A-4147-A177-3AD203B41FA5}">
                      <a16:colId xmlns:a16="http://schemas.microsoft.com/office/drawing/2014/main" val="20017"/>
                    </a:ext>
                  </a:extLst>
                </a:gridCol>
                <a:gridCol w="150562">
                  <a:extLst>
                    <a:ext uri="{9D8B030D-6E8A-4147-A177-3AD203B41FA5}">
                      <a16:colId xmlns:a16="http://schemas.microsoft.com/office/drawing/2014/main" val="20018"/>
                    </a:ext>
                  </a:extLst>
                </a:gridCol>
                <a:gridCol w="150562">
                  <a:extLst>
                    <a:ext uri="{9D8B030D-6E8A-4147-A177-3AD203B41FA5}">
                      <a16:colId xmlns:a16="http://schemas.microsoft.com/office/drawing/2014/main" val="20019"/>
                    </a:ext>
                  </a:extLst>
                </a:gridCol>
                <a:gridCol w="150562">
                  <a:extLst>
                    <a:ext uri="{9D8B030D-6E8A-4147-A177-3AD203B41FA5}">
                      <a16:colId xmlns:a16="http://schemas.microsoft.com/office/drawing/2014/main" val="20020"/>
                    </a:ext>
                  </a:extLst>
                </a:gridCol>
                <a:gridCol w="150562">
                  <a:extLst>
                    <a:ext uri="{9D8B030D-6E8A-4147-A177-3AD203B41FA5}">
                      <a16:colId xmlns:a16="http://schemas.microsoft.com/office/drawing/2014/main" val="20021"/>
                    </a:ext>
                  </a:extLst>
                </a:gridCol>
              </a:tblGrid>
              <a:tr h="150584">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0"/>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1"/>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2"/>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3"/>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5"/>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6"/>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7"/>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8"/>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cxnSp>
        <p:nvCxnSpPr>
          <p:cNvPr id="21" name="直接连接符 20"/>
          <p:cNvCxnSpPr/>
          <p:nvPr/>
        </p:nvCxnSpPr>
        <p:spPr>
          <a:xfrm>
            <a:off x="800702" y="3989935"/>
            <a:ext cx="340828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0"/>
          <p:cNvGrpSpPr/>
          <p:nvPr/>
        </p:nvGrpSpPr>
        <p:grpSpPr bwMode="auto">
          <a:xfrm>
            <a:off x="789591" y="2044734"/>
            <a:ext cx="90752" cy="1929324"/>
            <a:chOff x="1436914" y="2132856"/>
            <a:chExt cx="74443" cy="3162089"/>
          </a:xfrm>
        </p:grpSpPr>
        <p:cxnSp>
          <p:nvCxnSpPr>
            <p:cNvPr id="23" name="直接连接符 22"/>
            <p:cNvCxnSpPr/>
            <p:nvPr/>
          </p:nvCxnSpPr>
          <p:spPr>
            <a:xfrm flipV="1">
              <a:off x="1448001" y="2132856"/>
              <a:ext cx="0" cy="27366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任意多边形 19"/>
            <p:cNvSpPr/>
            <p:nvPr/>
          </p:nvSpPr>
          <p:spPr>
            <a:xfrm>
              <a:off x="1436914" y="4863174"/>
              <a:ext cx="74443" cy="431771"/>
            </a:xfrm>
            <a:custGeom>
              <a:avLst/>
              <a:gdLst>
                <a:gd name="connsiteX0" fmla="*/ 11876 w 74443"/>
                <a:gd name="connsiteY0" fmla="*/ 0 h 463138"/>
                <a:gd name="connsiteX1" fmla="*/ 59377 w 74443"/>
                <a:gd name="connsiteY1" fmla="*/ 11876 h 463138"/>
                <a:gd name="connsiteX2" fmla="*/ 71252 w 74443"/>
                <a:gd name="connsiteY2" fmla="*/ 29689 h 463138"/>
                <a:gd name="connsiteX3" fmla="*/ 23751 w 74443"/>
                <a:gd name="connsiteY3" fmla="*/ 53439 h 463138"/>
                <a:gd name="connsiteX4" fmla="*/ 11876 w 74443"/>
                <a:gd name="connsiteY4" fmla="*/ 65315 h 463138"/>
                <a:gd name="connsiteX5" fmla="*/ 35626 w 74443"/>
                <a:gd name="connsiteY5" fmla="*/ 95003 h 463138"/>
                <a:gd name="connsiteX6" fmla="*/ 53439 w 74443"/>
                <a:gd name="connsiteY6" fmla="*/ 112816 h 463138"/>
                <a:gd name="connsiteX7" fmla="*/ 5938 w 74443"/>
                <a:gd name="connsiteY7" fmla="*/ 154380 h 463138"/>
                <a:gd name="connsiteX8" fmla="*/ 0 w 74443"/>
                <a:gd name="connsiteY8" fmla="*/ 172193 h 463138"/>
                <a:gd name="connsiteX9" fmla="*/ 11876 w 74443"/>
                <a:gd name="connsiteY9" fmla="*/ 213756 h 463138"/>
                <a:gd name="connsiteX10" fmla="*/ 23751 w 74443"/>
                <a:gd name="connsiteY10" fmla="*/ 225632 h 463138"/>
                <a:gd name="connsiteX11" fmla="*/ 29689 w 74443"/>
                <a:gd name="connsiteY11" fmla="*/ 243445 h 463138"/>
                <a:gd name="connsiteX12" fmla="*/ 17813 w 74443"/>
                <a:gd name="connsiteY12" fmla="*/ 308759 h 463138"/>
                <a:gd name="connsiteX13" fmla="*/ 5938 w 74443"/>
                <a:gd name="connsiteY13" fmla="*/ 326572 h 463138"/>
                <a:gd name="connsiteX14" fmla="*/ 0 w 74443"/>
                <a:gd name="connsiteY14" fmla="*/ 344385 h 463138"/>
                <a:gd name="connsiteX15" fmla="*/ 5938 w 74443"/>
                <a:gd name="connsiteY15" fmla="*/ 362198 h 463138"/>
                <a:gd name="connsiteX16" fmla="*/ 29689 w 74443"/>
                <a:gd name="connsiteY16" fmla="*/ 391886 h 463138"/>
                <a:gd name="connsiteX17" fmla="*/ 17813 w 74443"/>
                <a:gd name="connsiteY17" fmla="*/ 445325 h 463138"/>
                <a:gd name="connsiteX18" fmla="*/ 11876 w 74443"/>
                <a:gd name="connsiteY18" fmla="*/ 463138 h 46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443" h="463138">
                  <a:moveTo>
                    <a:pt x="11876" y="0"/>
                  </a:moveTo>
                  <a:cubicBezTo>
                    <a:pt x="27710" y="3959"/>
                    <a:pt x="44779" y="4577"/>
                    <a:pt x="59377" y="11876"/>
                  </a:cubicBezTo>
                  <a:cubicBezTo>
                    <a:pt x="65760" y="15067"/>
                    <a:pt x="74443" y="23306"/>
                    <a:pt x="71252" y="29689"/>
                  </a:cubicBezTo>
                  <a:cubicBezTo>
                    <a:pt x="65642" y="40908"/>
                    <a:pt x="36544" y="49175"/>
                    <a:pt x="23751" y="53439"/>
                  </a:cubicBezTo>
                  <a:cubicBezTo>
                    <a:pt x="19793" y="57398"/>
                    <a:pt x="12974" y="59826"/>
                    <a:pt x="11876" y="65315"/>
                  </a:cubicBezTo>
                  <a:cubicBezTo>
                    <a:pt x="8255" y="83418"/>
                    <a:pt x="26076" y="87044"/>
                    <a:pt x="35626" y="95003"/>
                  </a:cubicBezTo>
                  <a:cubicBezTo>
                    <a:pt x="42077" y="100379"/>
                    <a:pt x="47501" y="106878"/>
                    <a:pt x="53439" y="112816"/>
                  </a:cubicBezTo>
                  <a:cubicBezTo>
                    <a:pt x="26718" y="130630"/>
                    <a:pt x="18308" y="129639"/>
                    <a:pt x="5938" y="154380"/>
                  </a:cubicBezTo>
                  <a:cubicBezTo>
                    <a:pt x="3139" y="159978"/>
                    <a:pt x="1979" y="166255"/>
                    <a:pt x="0" y="172193"/>
                  </a:cubicBezTo>
                  <a:cubicBezTo>
                    <a:pt x="1109" y="176630"/>
                    <a:pt x="8225" y="207671"/>
                    <a:pt x="11876" y="213756"/>
                  </a:cubicBezTo>
                  <a:cubicBezTo>
                    <a:pt x="14756" y="218556"/>
                    <a:pt x="19793" y="221673"/>
                    <a:pt x="23751" y="225632"/>
                  </a:cubicBezTo>
                  <a:cubicBezTo>
                    <a:pt x="25730" y="231570"/>
                    <a:pt x="29689" y="237186"/>
                    <a:pt x="29689" y="243445"/>
                  </a:cubicBezTo>
                  <a:cubicBezTo>
                    <a:pt x="29689" y="249867"/>
                    <a:pt x="23010" y="296633"/>
                    <a:pt x="17813" y="308759"/>
                  </a:cubicBezTo>
                  <a:cubicBezTo>
                    <a:pt x="15002" y="315318"/>
                    <a:pt x="9129" y="320189"/>
                    <a:pt x="5938" y="326572"/>
                  </a:cubicBezTo>
                  <a:cubicBezTo>
                    <a:pt x="3139" y="332170"/>
                    <a:pt x="1979" y="338447"/>
                    <a:pt x="0" y="344385"/>
                  </a:cubicBezTo>
                  <a:cubicBezTo>
                    <a:pt x="1979" y="350323"/>
                    <a:pt x="3139" y="356600"/>
                    <a:pt x="5938" y="362198"/>
                  </a:cubicBezTo>
                  <a:cubicBezTo>
                    <a:pt x="13429" y="377181"/>
                    <a:pt x="18642" y="380840"/>
                    <a:pt x="29689" y="391886"/>
                  </a:cubicBezTo>
                  <a:cubicBezTo>
                    <a:pt x="25606" y="412298"/>
                    <a:pt x="23404" y="425755"/>
                    <a:pt x="17813" y="445325"/>
                  </a:cubicBezTo>
                  <a:cubicBezTo>
                    <a:pt x="16094" y="451343"/>
                    <a:pt x="11876" y="463138"/>
                    <a:pt x="11876" y="46313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grpSp>
      <p:sp>
        <p:nvSpPr>
          <p:cNvPr id="26" name="TextBox 21"/>
          <p:cNvSpPr txBox="1">
            <a:spLocks noChangeArrowheads="1"/>
          </p:cNvSpPr>
          <p:nvPr/>
        </p:nvSpPr>
        <p:spPr bwMode="auto">
          <a:xfrm>
            <a:off x="515349" y="3846850"/>
            <a:ext cx="2992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0</a:t>
            </a:r>
            <a:endParaRPr lang="zh-CN" altLang="en-US" sz="1600" b="1" dirty="0">
              <a:latin typeface="楷体" panose="02010609060101010101" pitchFamily="49" charset="-122"/>
              <a:ea typeface="楷体" panose="02010609060101010101" pitchFamily="49" charset="-122"/>
            </a:endParaRPr>
          </a:p>
        </p:txBody>
      </p:sp>
      <p:sp>
        <p:nvSpPr>
          <p:cNvPr id="27" name="TextBox 22"/>
          <p:cNvSpPr txBox="1">
            <a:spLocks noChangeArrowheads="1"/>
          </p:cNvSpPr>
          <p:nvPr/>
        </p:nvSpPr>
        <p:spPr bwMode="auto">
          <a:xfrm>
            <a:off x="598895" y="3381161"/>
            <a:ext cx="457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9</a:t>
            </a:r>
            <a:endParaRPr lang="zh-CN" altLang="en-US" sz="1600" b="1" dirty="0">
              <a:latin typeface="楷体" panose="02010609060101010101" pitchFamily="49" charset="-122"/>
              <a:ea typeface="楷体" panose="02010609060101010101" pitchFamily="49" charset="-122"/>
            </a:endParaRPr>
          </a:p>
        </p:txBody>
      </p:sp>
      <p:sp>
        <p:nvSpPr>
          <p:cNvPr id="28" name="TextBox 23"/>
          <p:cNvSpPr txBox="1">
            <a:spLocks noChangeArrowheads="1"/>
          </p:cNvSpPr>
          <p:nvPr/>
        </p:nvSpPr>
        <p:spPr bwMode="auto">
          <a:xfrm>
            <a:off x="415999" y="3056949"/>
            <a:ext cx="4260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10</a:t>
            </a:r>
            <a:endParaRPr lang="zh-CN" altLang="en-US" sz="1600" b="1" dirty="0">
              <a:latin typeface="楷体" panose="02010609060101010101" pitchFamily="49" charset="-122"/>
              <a:ea typeface="楷体" panose="02010609060101010101" pitchFamily="49" charset="-122"/>
            </a:endParaRPr>
          </a:p>
        </p:txBody>
      </p:sp>
      <p:sp>
        <p:nvSpPr>
          <p:cNvPr id="29" name="TextBox 24"/>
          <p:cNvSpPr txBox="1">
            <a:spLocks noChangeArrowheads="1"/>
          </p:cNvSpPr>
          <p:nvPr/>
        </p:nvSpPr>
        <p:spPr bwMode="auto">
          <a:xfrm>
            <a:off x="427111" y="2745061"/>
            <a:ext cx="426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11</a:t>
            </a:r>
            <a:endParaRPr lang="zh-CN" altLang="en-US" sz="1600" b="1" dirty="0">
              <a:latin typeface="楷体" panose="02010609060101010101" pitchFamily="49" charset="-122"/>
              <a:ea typeface="楷体" panose="02010609060101010101" pitchFamily="49" charset="-122"/>
            </a:endParaRPr>
          </a:p>
        </p:txBody>
      </p:sp>
      <p:sp>
        <p:nvSpPr>
          <p:cNvPr id="30" name="TextBox 25"/>
          <p:cNvSpPr txBox="1">
            <a:spLocks noChangeArrowheads="1"/>
          </p:cNvSpPr>
          <p:nvPr/>
        </p:nvSpPr>
        <p:spPr bwMode="auto">
          <a:xfrm>
            <a:off x="385855" y="2448649"/>
            <a:ext cx="426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12</a:t>
            </a:r>
            <a:endParaRPr lang="zh-CN" altLang="en-US" sz="1600" b="1" dirty="0">
              <a:latin typeface="楷体" panose="02010609060101010101" pitchFamily="49" charset="-122"/>
              <a:ea typeface="楷体" panose="02010609060101010101" pitchFamily="49" charset="-122"/>
            </a:endParaRPr>
          </a:p>
        </p:txBody>
      </p:sp>
      <p:sp>
        <p:nvSpPr>
          <p:cNvPr id="32" name="TextBox 26"/>
          <p:cNvSpPr txBox="1">
            <a:spLocks noChangeArrowheads="1"/>
          </p:cNvSpPr>
          <p:nvPr/>
        </p:nvSpPr>
        <p:spPr bwMode="auto">
          <a:xfrm>
            <a:off x="415999" y="2122389"/>
            <a:ext cx="4260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13</a:t>
            </a:r>
            <a:endParaRPr lang="zh-CN" altLang="en-US" sz="1600" b="1" dirty="0">
              <a:latin typeface="楷体" panose="02010609060101010101" pitchFamily="49" charset="-122"/>
              <a:ea typeface="楷体" panose="02010609060101010101" pitchFamily="49" charset="-122"/>
            </a:endParaRPr>
          </a:p>
        </p:txBody>
      </p:sp>
      <p:sp>
        <p:nvSpPr>
          <p:cNvPr id="33" name="TextBox 27"/>
          <p:cNvSpPr txBox="1">
            <a:spLocks noChangeArrowheads="1"/>
          </p:cNvSpPr>
          <p:nvPr/>
        </p:nvSpPr>
        <p:spPr bwMode="auto">
          <a:xfrm>
            <a:off x="164121" y="1783856"/>
            <a:ext cx="8705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zh-CN" altLang="en-US" sz="1600" b="1" dirty="0">
                <a:latin typeface="楷体" panose="02010609060101010101" pitchFamily="49" charset="-122"/>
                <a:ea typeface="楷体" panose="02010609060101010101" pitchFamily="49" charset="-122"/>
              </a:rPr>
              <a:t>距离</a:t>
            </a:r>
            <a:r>
              <a:rPr lang="en-US" altLang="zh-CN" sz="1600" b="1" dirty="0">
                <a:latin typeface="楷体" panose="02010609060101010101" pitchFamily="49" charset="-122"/>
                <a:ea typeface="楷体" panose="02010609060101010101" pitchFamily="49" charset="-122"/>
              </a:rPr>
              <a:t>/m</a:t>
            </a:r>
            <a:endParaRPr lang="zh-CN" altLang="en-US" sz="1600" b="1" dirty="0">
              <a:latin typeface="楷体" panose="02010609060101010101" pitchFamily="49" charset="-122"/>
              <a:ea typeface="楷体" panose="02010609060101010101" pitchFamily="49" charset="-122"/>
            </a:endParaRPr>
          </a:p>
        </p:txBody>
      </p:sp>
      <p:sp>
        <p:nvSpPr>
          <p:cNvPr id="34" name="TextBox 28"/>
          <p:cNvSpPr txBox="1">
            <a:spLocks noChangeArrowheads="1"/>
          </p:cNvSpPr>
          <p:nvPr/>
        </p:nvSpPr>
        <p:spPr bwMode="auto">
          <a:xfrm>
            <a:off x="533215" y="1519756"/>
            <a:ext cx="36757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第一活动小组同学单手投球情况统计图</a:t>
            </a:r>
          </a:p>
        </p:txBody>
      </p:sp>
      <p:sp>
        <p:nvSpPr>
          <p:cNvPr id="35" name="TextBox 29"/>
          <p:cNvSpPr txBox="1">
            <a:spLocks noChangeArrowheads="1"/>
          </p:cNvSpPr>
          <p:nvPr/>
        </p:nvSpPr>
        <p:spPr bwMode="auto">
          <a:xfrm>
            <a:off x="842457" y="3944110"/>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1</a:t>
            </a:r>
            <a:r>
              <a:rPr lang="zh-CN" altLang="en-US" sz="1600" b="1" dirty="0">
                <a:latin typeface="楷体" panose="02010609060101010101" pitchFamily="49" charset="-122"/>
                <a:ea typeface="楷体" panose="02010609060101010101" pitchFamily="49" charset="-122"/>
              </a:rPr>
              <a:t>号</a:t>
            </a:r>
          </a:p>
        </p:txBody>
      </p:sp>
      <p:sp>
        <p:nvSpPr>
          <p:cNvPr id="36" name="TextBox 30"/>
          <p:cNvSpPr txBox="1">
            <a:spLocks noChangeArrowheads="1"/>
          </p:cNvSpPr>
          <p:nvPr/>
        </p:nvSpPr>
        <p:spPr bwMode="auto">
          <a:xfrm>
            <a:off x="1332935" y="3945437"/>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2</a:t>
            </a:r>
            <a:r>
              <a:rPr lang="zh-CN" altLang="en-US" sz="1600" b="1" dirty="0">
                <a:latin typeface="楷体" panose="02010609060101010101" pitchFamily="49" charset="-122"/>
                <a:ea typeface="楷体" panose="02010609060101010101" pitchFamily="49" charset="-122"/>
              </a:rPr>
              <a:t>号</a:t>
            </a:r>
          </a:p>
        </p:txBody>
      </p:sp>
      <p:sp>
        <p:nvSpPr>
          <p:cNvPr id="37" name="TextBox 31"/>
          <p:cNvSpPr txBox="1">
            <a:spLocks noChangeArrowheads="1"/>
          </p:cNvSpPr>
          <p:nvPr/>
        </p:nvSpPr>
        <p:spPr bwMode="auto">
          <a:xfrm>
            <a:off x="1779818" y="3952273"/>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3</a:t>
            </a:r>
            <a:r>
              <a:rPr lang="zh-CN" altLang="en-US" sz="1600" b="1" dirty="0">
                <a:latin typeface="楷体" panose="02010609060101010101" pitchFamily="49" charset="-122"/>
                <a:ea typeface="楷体" panose="02010609060101010101" pitchFamily="49" charset="-122"/>
              </a:rPr>
              <a:t>号</a:t>
            </a:r>
          </a:p>
        </p:txBody>
      </p:sp>
      <p:sp>
        <p:nvSpPr>
          <p:cNvPr id="38" name="TextBox 32"/>
          <p:cNvSpPr txBox="1">
            <a:spLocks noChangeArrowheads="1"/>
          </p:cNvSpPr>
          <p:nvPr/>
        </p:nvSpPr>
        <p:spPr bwMode="auto">
          <a:xfrm>
            <a:off x="2234314" y="3944110"/>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4</a:t>
            </a:r>
            <a:r>
              <a:rPr lang="zh-CN" altLang="en-US" sz="1600" b="1" dirty="0">
                <a:latin typeface="楷体" panose="02010609060101010101" pitchFamily="49" charset="-122"/>
                <a:ea typeface="楷体" panose="02010609060101010101" pitchFamily="49" charset="-122"/>
              </a:rPr>
              <a:t>号</a:t>
            </a:r>
          </a:p>
        </p:txBody>
      </p:sp>
      <p:sp>
        <p:nvSpPr>
          <p:cNvPr id="39" name="TextBox 33"/>
          <p:cNvSpPr txBox="1">
            <a:spLocks noChangeArrowheads="1"/>
          </p:cNvSpPr>
          <p:nvPr/>
        </p:nvSpPr>
        <p:spPr bwMode="auto">
          <a:xfrm>
            <a:off x="2694097" y="3944110"/>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5</a:t>
            </a:r>
            <a:r>
              <a:rPr lang="zh-CN" altLang="en-US" sz="1600" b="1" dirty="0">
                <a:latin typeface="楷体" panose="02010609060101010101" pitchFamily="49" charset="-122"/>
                <a:ea typeface="楷体" panose="02010609060101010101" pitchFamily="49" charset="-122"/>
              </a:rPr>
              <a:t>号</a:t>
            </a:r>
          </a:p>
        </p:txBody>
      </p:sp>
      <p:sp>
        <p:nvSpPr>
          <p:cNvPr id="40" name="TextBox 34"/>
          <p:cNvSpPr txBox="1">
            <a:spLocks noChangeArrowheads="1"/>
          </p:cNvSpPr>
          <p:nvPr/>
        </p:nvSpPr>
        <p:spPr bwMode="auto">
          <a:xfrm>
            <a:off x="3144576" y="3944110"/>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6</a:t>
            </a:r>
            <a:r>
              <a:rPr lang="zh-CN" altLang="en-US" sz="1600" b="1" dirty="0">
                <a:latin typeface="楷体" panose="02010609060101010101" pitchFamily="49" charset="-122"/>
                <a:ea typeface="楷体" panose="02010609060101010101" pitchFamily="49" charset="-122"/>
              </a:rPr>
              <a:t>号</a:t>
            </a:r>
          </a:p>
        </p:txBody>
      </p:sp>
      <p:sp>
        <p:nvSpPr>
          <p:cNvPr id="41" name="TextBox 35"/>
          <p:cNvSpPr txBox="1">
            <a:spLocks noChangeArrowheads="1"/>
          </p:cNvSpPr>
          <p:nvPr/>
        </p:nvSpPr>
        <p:spPr bwMode="auto">
          <a:xfrm>
            <a:off x="3591319" y="3938900"/>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7</a:t>
            </a:r>
            <a:r>
              <a:rPr lang="zh-CN" altLang="en-US" sz="1600" b="1" dirty="0">
                <a:latin typeface="楷体" panose="02010609060101010101" pitchFamily="49" charset="-122"/>
                <a:ea typeface="楷体" panose="02010609060101010101" pitchFamily="49" charset="-122"/>
              </a:rPr>
              <a:t>号</a:t>
            </a:r>
          </a:p>
        </p:txBody>
      </p:sp>
      <p:sp>
        <p:nvSpPr>
          <p:cNvPr id="42" name="TextBox 36"/>
          <p:cNvSpPr txBox="1">
            <a:spLocks noChangeArrowheads="1"/>
          </p:cNvSpPr>
          <p:nvPr/>
        </p:nvSpPr>
        <p:spPr bwMode="auto">
          <a:xfrm>
            <a:off x="3759014" y="3980413"/>
            <a:ext cx="11052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投球者</a:t>
            </a:r>
          </a:p>
        </p:txBody>
      </p:sp>
      <p:sp>
        <p:nvSpPr>
          <p:cNvPr id="47" name="矩形 46"/>
          <p:cNvSpPr/>
          <p:nvPr/>
        </p:nvSpPr>
        <p:spPr>
          <a:xfrm>
            <a:off x="954041" y="2444845"/>
            <a:ext cx="146078" cy="15015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49" name="矩形 48"/>
          <p:cNvSpPr/>
          <p:nvPr/>
        </p:nvSpPr>
        <p:spPr>
          <a:xfrm>
            <a:off x="1413249" y="2337260"/>
            <a:ext cx="141335" cy="165144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51" name="矩形 50"/>
          <p:cNvSpPr/>
          <p:nvPr/>
        </p:nvSpPr>
        <p:spPr>
          <a:xfrm>
            <a:off x="1859632" y="2497268"/>
            <a:ext cx="146078" cy="15015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53" name="矩形 52"/>
          <p:cNvSpPr/>
          <p:nvPr/>
        </p:nvSpPr>
        <p:spPr>
          <a:xfrm>
            <a:off x="2307471" y="2782415"/>
            <a:ext cx="147026" cy="119992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55" name="矩形 54"/>
          <p:cNvSpPr/>
          <p:nvPr/>
        </p:nvSpPr>
        <p:spPr>
          <a:xfrm>
            <a:off x="2763218" y="2594690"/>
            <a:ext cx="146078" cy="135074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58" name="矩形 57"/>
          <p:cNvSpPr/>
          <p:nvPr/>
        </p:nvSpPr>
        <p:spPr>
          <a:xfrm>
            <a:off x="3220086" y="3081195"/>
            <a:ext cx="147026" cy="89923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59" name="矩形 58"/>
          <p:cNvSpPr/>
          <p:nvPr/>
        </p:nvSpPr>
        <p:spPr>
          <a:xfrm>
            <a:off x="3667143" y="2314595"/>
            <a:ext cx="142284" cy="16523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graphicFrame>
        <p:nvGraphicFramePr>
          <p:cNvPr id="61" name="表格 60"/>
          <p:cNvGraphicFramePr>
            <a:graphicFrameLocks noGrp="1"/>
          </p:cNvGraphicFramePr>
          <p:nvPr/>
        </p:nvGraphicFramePr>
        <p:xfrm>
          <a:off x="4828735" y="2145279"/>
          <a:ext cx="3312364" cy="1807008"/>
        </p:xfrm>
        <a:graphic>
          <a:graphicData uri="http://schemas.openxmlformats.org/drawingml/2006/table">
            <a:tbl>
              <a:tblPr firstRow="1" bandRow="1">
                <a:tableStyleId>{5940675A-B579-460E-94D1-54222C63F5DA}</a:tableStyleId>
              </a:tblPr>
              <a:tblGrid>
                <a:gridCol w="150562">
                  <a:extLst>
                    <a:ext uri="{9D8B030D-6E8A-4147-A177-3AD203B41FA5}">
                      <a16:colId xmlns:a16="http://schemas.microsoft.com/office/drawing/2014/main" val="20000"/>
                    </a:ext>
                  </a:extLst>
                </a:gridCol>
                <a:gridCol w="150562">
                  <a:extLst>
                    <a:ext uri="{9D8B030D-6E8A-4147-A177-3AD203B41FA5}">
                      <a16:colId xmlns:a16="http://schemas.microsoft.com/office/drawing/2014/main" val="20001"/>
                    </a:ext>
                  </a:extLst>
                </a:gridCol>
                <a:gridCol w="150562">
                  <a:extLst>
                    <a:ext uri="{9D8B030D-6E8A-4147-A177-3AD203B41FA5}">
                      <a16:colId xmlns:a16="http://schemas.microsoft.com/office/drawing/2014/main" val="20002"/>
                    </a:ext>
                  </a:extLst>
                </a:gridCol>
                <a:gridCol w="150562">
                  <a:extLst>
                    <a:ext uri="{9D8B030D-6E8A-4147-A177-3AD203B41FA5}">
                      <a16:colId xmlns:a16="http://schemas.microsoft.com/office/drawing/2014/main" val="20003"/>
                    </a:ext>
                  </a:extLst>
                </a:gridCol>
                <a:gridCol w="150562">
                  <a:extLst>
                    <a:ext uri="{9D8B030D-6E8A-4147-A177-3AD203B41FA5}">
                      <a16:colId xmlns:a16="http://schemas.microsoft.com/office/drawing/2014/main" val="20004"/>
                    </a:ext>
                  </a:extLst>
                </a:gridCol>
                <a:gridCol w="150562">
                  <a:extLst>
                    <a:ext uri="{9D8B030D-6E8A-4147-A177-3AD203B41FA5}">
                      <a16:colId xmlns:a16="http://schemas.microsoft.com/office/drawing/2014/main" val="20005"/>
                    </a:ext>
                  </a:extLst>
                </a:gridCol>
                <a:gridCol w="150562">
                  <a:extLst>
                    <a:ext uri="{9D8B030D-6E8A-4147-A177-3AD203B41FA5}">
                      <a16:colId xmlns:a16="http://schemas.microsoft.com/office/drawing/2014/main" val="20006"/>
                    </a:ext>
                  </a:extLst>
                </a:gridCol>
                <a:gridCol w="150562">
                  <a:extLst>
                    <a:ext uri="{9D8B030D-6E8A-4147-A177-3AD203B41FA5}">
                      <a16:colId xmlns:a16="http://schemas.microsoft.com/office/drawing/2014/main" val="20007"/>
                    </a:ext>
                  </a:extLst>
                </a:gridCol>
                <a:gridCol w="150562">
                  <a:extLst>
                    <a:ext uri="{9D8B030D-6E8A-4147-A177-3AD203B41FA5}">
                      <a16:colId xmlns:a16="http://schemas.microsoft.com/office/drawing/2014/main" val="20008"/>
                    </a:ext>
                  </a:extLst>
                </a:gridCol>
                <a:gridCol w="150562">
                  <a:extLst>
                    <a:ext uri="{9D8B030D-6E8A-4147-A177-3AD203B41FA5}">
                      <a16:colId xmlns:a16="http://schemas.microsoft.com/office/drawing/2014/main" val="20009"/>
                    </a:ext>
                  </a:extLst>
                </a:gridCol>
                <a:gridCol w="150562">
                  <a:extLst>
                    <a:ext uri="{9D8B030D-6E8A-4147-A177-3AD203B41FA5}">
                      <a16:colId xmlns:a16="http://schemas.microsoft.com/office/drawing/2014/main" val="20010"/>
                    </a:ext>
                  </a:extLst>
                </a:gridCol>
                <a:gridCol w="150562">
                  <a:extLst>
                    <a:ext uri="{9D8B030D-6E8A-4147-A177-3AD203B41FA5}">
                      <a16:colId xmlns:a16="http://schemas.microsoft.com/office/drawing/2014/main" val="20011"/>
                    </a:ext>
                  </a:extLst>
                </a:gridCol>
                <a:gridCol w="150562">
                  <a:extLst>
                    <a:ext uri="{9D8B030D-6E8A-4147-A177-3AD203B41FA5}">
                      <a16:colId xmlns:a16="http://schemas.microsoft.com/office/drawing/2014/main" val="20012"/>
                    </a:ext>
                  </a:extLst>
                </a:gridCol>
                <a:gridCol w="150562">
                  <a:extLst>
                    <a:ext uri="{9D8B030D-6E8A-4147-A177-3AD203B41FA5}">
                      <a16:colId xmlns:a16="http://schemas.microsoft.com/office/drawing/2014/main" val="20013"/>
                    </a:ext>
                  </a:extLst>
                </a:gridCol>
                <a:gridCol w="150562">
                  <a:extLst>
                    <a:ext uri="{9D8B030D-6E8A-4147-A177-3AD203B41FA5}">
                      <a16:colId xmlns:a16="http://schemas.microsoft.com/office/drawing/2014/main" val="20014"/>
                    </a:ext>
                  </a:extLst>
                </a:gridCol>
                <a:gridCol w="150562">
                  <a:extLst>
                    <a:ext uri="{9D8B030D-6E8A-4147-A177-3AD203B41FA5}">
                      <a16:colId xmlns:a16="http://schemas.microsoft.com/office/drawing/2014/main" val="20015"/>
                    </a:ext>
                  </a:extLst>
                </a:gridCol>
                <a:gridCol w="150562">
                  <a:extLst>
                    <a:ext uri="{9D8B030D-6E8A-4147-A177-3AD203B41FA5}">
                      <a16:colId xmlns:a16="http://schemas.microsoft.com/office/drawing/2014/main" val="20016"/>
                    </a:ext>
                  </a:extLst>
                </a:gridCol>
                <a:gridCol w="150562">
                  <a:extLst>
                    <a:ext uri="{9D8B030D-6E8A-4147-A177-3AD203B41FA5}">
                      <a16:colId xmlns:a16="http://schemas.microsoft.com/office/drawing/2014/main" val="20017"/>
                    </a:ext>
                  </a:extLst>
                </a:gridCol>
                <a:gridCol w="150562">
                  <a:extLst>
                    <a:ext uri="{9D8B030D-6E8A-4147-A177-3AD203B41FA5}">
                      <a16:colId xmlns:a16="http://schemas.microsoft.com/office/drawing/2014/main" val="20018"/>
                    </a:ext>
                  </a:extLst>
                </a:gridCol>
                <a:gridCol w="150562">
                  <a:extLst>
                    <a:ext uri="{9D8B030D-6E8A-4147-A177-3AD203B41FA5}">
                      <a16:colId xmlns:a16="http://schemas.microsoft.com/office/drawing/2014/main" val="20019"/>
                    </a:ext>
                  </a:extLst>
                </a:gridCol>
                <a:gridCol w="150562">
                  <a:extLst>
                    <a:ext uri="{9D8B030D-6E8A-4147-A177-3AD203B41FA5}">
                      <a16:colId xmlns:a16="http://schemas.microsoft.com/office/drawing/2014/main" val="20020"/>
                    </a:ext>
                  </a:extLst>
                </a:gridCol>
                <a:gridCol w="150562">
                  <a:extLst>
                    <a:ext uri="{9D8B030D-6E8A-4147-A177-3AD203B41FA5}">
                      <a16:colId xmlns:a16="http://schemas.microsoft.com/office/drawing/2014/main" val="20021"/>
                    </a:ext>
                  </a:extLst>
                </a:gridCol>
              </a:tblGrid>
              <a:tr h="150584">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0"/>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1"/>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2"/>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3"/>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5"/>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6"/>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7"/>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8"/>
                  </a:ext>
                </a:extLst>
              </a:tr>
              <a:tr h="150584">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150584">
                <a:tc>
                  <a:txBody>
                    <a:bodyPr/>
                    <a:lstStyle/>
                    <a:p>
                      <a:endParaRPr lang="zh-CN" altLang="en-US" sz="300" baseline="0" dirty="0"/>
                    </a:p>
                  </a:txBody>
                  <a:tcPr marL="54633" marR="54633" marT="27320" marB="27320">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300" baseline="0" dirty="0"/>
                    </a:p>
                  </a:txBody>
                  <a:tcPr marL="54633" marR="54633" marT="27320" marB="27320">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cxnSp>
        <p:nvCxnSpPr>
          <p:cNvPr id="62" name="直接连接符 61"/>
          <p:cNvCxnSpPr/>
          <p:nvPr/>
        </p:nvCxnSpPr>
        <p:spPr>
          <a:xfrm>
            <a:off x="4828735" y="3961809"/>
            <a:ext cx="3408287"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3" name="组合 20"/>
          <p:cNvGrpSpPr/>
          <p:nvPr/>
        </p:nvGrpSpPr>
        <p:grpSpPr bwMode="auto">
          <a:xfrm>
            <a:off x="4817624" y="2016608"/>
            <a:ext cx="90752" cy="1929324"/>
            <a:chOff x="1436914" y="2132856"/>
            <a:chExt cx="74443" cy="3162089"/>
          </a:xfrm>
        </p:grpSpPr>
        <p:cxnSp>
          <p:nvCxnSpPr>
            <p:cNvPr id="64" name="直接连接符 63"/>
            <p:cNvCxnSpPr/>
            <p:nvPr/>
          </p:nvCxnSpPr>
          <p:spPr>
            <a:xfrm flipV="1">
              <a:off x="1448001" y="2132856"/>
              <a:ext cx="0" cy="27366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任意多边形 19"/>
            <p:cNvSpPr/>
            <p:nvPr/>
          </p:nvSpPr>
          <p:spPr>
            <a:xfrm>
              <a:off x="1436914" y="4863174"/>
              <a:ext cx="74443" cy="431771"/>
            </a:xfrm>
            <a:custGeom>
              <a:avLst/>
              <a:gdLst>
                <a:gd name="connsiteX0" fmla="*/ 11876 w 74443"/>
                <a:gd name="connsiteY0" fmla="*/ 0 h 463138"/>
                <a:gd name="connsiteX1" fmla="*/ 59377 w 74443"/>
                <a:gd name="connsiteY1" fmla="*/ 11876 h 463138"/>
                <a:gd name="connsiteX2" fmla="*/ 71252 w 74443"/>
                <a:gd name="connsiteY2" fmla="*/ 29689 h 463138"/>
                <a:gd name="connsiteX3" fmla="*/ 23751 w 74443"/>
                <a:gd name="connsiteY3" fmla="*/ 53439 h 463138"/>
                <a:gd name="connsiteX4" fmla="*/ 11876 w 74443"/>
                <a:gd name="connsiteY4" fmla="*/ 65315 h 463138"/>
                <a:gd name="connsiteX5" fmla="*/ 35626 w 74443"/>
                <a:gd name="connsiteY5" fmla="*/ 95003 h 463138"/>
                <a:gd name="connsiteX6" fmla="*/ 53439 w 74443"/>
                <a:gd name="connsiteY6" fmla="*/ 112816 h 463138"/>
                <a:gd name="connsiteX7" fmla="*/ 5938 w 74443"/>
                <a:gd name="connsiteY7" fmla="*/ 154380 h 463138"/>
                <a:gd name="connsiteX8" fmla="*/ 0 w 74443"/>
                <a:gd name="connsiteY8" fmla="*/ 172193 h 463138"/>
                <a:gd name="connsiteX9" fmla="*/ 11876 w 74443"/>
                <a:gd name="connsiteY9" fmla="*/ 213756 h 463138"/>
                <a:gd name="connsiteX10" fmla="*/ 23751 w 74443"/>
                <a:gd name="connsiteY10" fmla="*/ 225632 h 463138"/>
                <a:gd name="connsiteX11" fmla="*/ 29689 w 74443"/>
                <a:gd name="connsiteY11" fmla="*/ 243445 h 463138"/>
                <a:gd name="connsiteX12" fmla="*/ 17813 w 74443"/>
                <a:gd name="connsiteY12" fmla="*/ 308759 h 463138"/>
                <a:gd name="connsiteX13" fmla="*/ 5938 w 74443"/>
                <a:gd name="connsiteY13" fmla="*/ 326572 h 463138"/>
                <a:gd name="connsiteX14" fmla="*/ 0 w 74443"/>
                <a:gd name="connsiteY14" fmla="*/ 344385 h 463138"/>
                <a:gd name="connsiteX15" fmla="*/ 5938 w 74443"/>
                <a:gd name="connsiteY15" fmla="*/ 362198 h 463138"/>
                <a:gd name="connsiteX16" fmla="*/ 29689 w 74443"/>
                <a:gd name="connsiteY16" fmla="*/ 391886 h 463138"/>
                <a:gd name="connsiteX17" fmla="*/ 17813 w 74443"/>
                <a:gd name="connsiteY17" fmla="*/ 445325 h 463138"/>
                <a:gd name="connsiteX18" fmla="*/ 11876 w 74443"/>
                <a:gd name="connsiteY18" fmla="*/ 463138 h 46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443" h="463138">
                  <a:moveTo>
                    <a:pt x="11876" y="0"/>
                  </a:moveTo>
                  <a:cubicBezTo>
                    <a:pt x="27710" y="3959"/>
                    <a:pt x="44779" y="4577"/>
                    <a:pt x="59377" y="11876"/>
                  </a:cubicBezTo>
                  <a:cubicBezTo>
                    <a:pt x="65760" y="15067"/>
                    <a:pt x="74443" y="23306"/>
                    <a:pt x="71252" y="29689"/>
                  </a:cubicBezTo>
                  <a:cubicBezTo>
                    <a:pt x="65642" y="40908"/>
                    <a:pt x="36544" y="49175"/>
                    <a:pt x="23751" y="53439"/>
                  </a:cubicBezTo>
                  <a:cubicBezTo>
                    <a:pt x="19793" y="57398"/>
                    <a:pt x="12974" y="59826"/>
                    <a:pt x="11876" y="65315"/>
                  </a:cubicBezTo>
                  <a:cubicBezTo>
                    <a:pt x="8255" y="83418"/>
                    <a:pt x="26076" y="87044"/>
                    <a:pt x="35626" y="95003"/>
                  </a:cubicBezTo>
                  <a:cubicBezTo>
                    <a:pt x="42077" y="100379"/>
                    <a:pt x="47501" y="106878"/>
                    <a:pt x="53439" y="112816"/>
                  </a:cubicBezTo>
                  <a:cubicBezTo>
                    <a:pt x="26718" y="130630"/>
                    <a:pt x="18308" y="129639"/>
                    <a:pt x="5938" y="154380"/>
                  </a:cubicBezTo>
                  <a:cubicBezTo>
                    <a:pt x="3139" y="159978"/>
                    <a:pt x="1979" y="166255"/>
                    <a:pt x="0" y="172193"/>
                  </a:cubicBezTo>
                  <a:cubicBezTo>
                    <a:pt x="1109" y="176630"/>
                    <a:pt x="8225" y="207671"/>
                    <a:pt x="11876" y="213756"/>
                  </a:cubicBezTo>
                  <a:cubicBezTo>
                    <a:pt x="14756" y="218556"/>
                    <a:pt x="19793" y="221673"/>
                    <a:pt x="23751" y="225632"/>
                  </a:cubicBezTo>
                  <a:cubicBezTo>
                    <a:pt x="25730" y="231570"/>
                    <a:pt x="29689" y="237186"/>
                    <a:pt x="29689" y="243445"/>
                  </a:cubicBezTo>
                  <a:cubicBezTo>
                    <a:pt x="29689" y="249867"/>
                    <a:pt x="23010" y="296633"/>
                    <a:pt x="17813" y="308759"/>
                  </a:cubicBezTo>
                  <a:cubicBezTo>
                    <a:pt x="15002" y="315318"/>
                    <a:pt x="9129" y="320189"/>
                    <a:pt x="5938" y="326572"/>
                  </a:cubicBezTo>
                  <a:cubicBezTo>
                    <a:pt x="3139" y="332170"/>
                    <a:pt x="1979" y="338447"/>
                    <a:pt x="0" y="344385"/>
                  </a:cubicBezTo>
                  <a:cubicBezTo>
                    <a:pt x="1979" y="350323"/>
                    <a:pt x="3139" y="356600"/>
                    <a:pt x="5938" y="362198"/>
                  </a:cubicBezTo>
                  <a:cubicBezTo>
                    <a:pt x="13429" y="377181"/>
                    <a:pt x="18642" y="380840"/>
                    <a:pt x="29689" y="391886"/>
                  </a:cubicBezTo>
                  <a:cubicBezTo>
                    <a:pt x="25606" y="412298"/>
                    <a:pt x="23404" y="425755"/>
                    <a:pt x="17813" y="445325"/>
                  </a:cubicBezTo>
                  <a:cubicBezTo>
                    <a:pt x="16094" y="451343"/>
                    <a:pt x="11876" y="463138"/>
                    <a:pt x="11876" y="46313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grpSp>
      <p:sp>
        <p:nvSpPr>
          <p:cNvPr id="66" name="TextBox 21"/>
          <p:cNvSpPr txBox="1">
            <a:spLocks noChangeArrowheads="1"/>
          </p:cNvSpPr>
          <p:nvPr/>
        </p:nvSpPr>
        <p:spPr bwMode="auto">
          <a:xfrm>
            <a:off x="4543382" y="3818724"/>
            <a:ext cx="2992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0</a:t>
            </a:r>
            <a:endParaRPr lang="zh-CN" altLang="en-US" sz="1600" b="1" dirty="0">
              <a:latin typeface="楷体" panose="02010609060101010101" pitchFamily="49" charset="-122"/>
              <a:ea typeface="楷体" panose="02010609060101010101" pitchFamily="49" charset="-122"/>
            </a:endParaRPr>
          </a:p>
        </p:txBody>
      </p:sp>
      <p:sp>
        <p:nvSpPr>
          <p:cNvPr id="67" name="TextBox 22"/>
          <p:cNvSpPr txBox="1">
            <a:spLocks noChangeArrowheads="1"/>
          </p:cNvSpPr>
          <p:nvPr/>
        </p:nvSpPr>
        <p:spPr bwMode="auto">
          <a:xfrm>
            <a:off x="4616508" y="2947499"/>
            <a:ext cx="457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9</a:t>
            </a:r>
            <a:endParaRPr lang="zh-CN" altLang="en-US" sz="1600" b="1" dirty="0">
              <a:latin typeface="楷体" panose="02010609060101010101" pitchFamily="49" charset="-122"/>
              <a:ea typeface="楷体" panose="02010609060101010101" pitchFamily="49" charset="-122"/>
            </a:endParaRPr>
          </a:p>
        </p:txBody>
      </p:sp>
      <p:sp>
        <p:nvSpPr>
          <p:cNvPr id="68" name="TextBox 28"/>
          <p:cNvSpPr txBox="1">
            <a:spLocks noChangeArrowheads="1"/>
          </p:cNvSpPr>
          <p:nvPr/>
        </p:nvSpPr>
        <p:spPr bwMode="auto">
          <a:xfrm>
            <a:off x="4561248" y="1491630"/>
            <a:ext cx="367577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第一活动小组同学双手投球情况统计图</a:t>
            </a:r>
          </a:p>
        </p:txBody>
      </p:sp>
      <p:sp>
        <p:nvSpPr>
          <p:cNvPr id="69" name="TextBox 29"/>
          <p:cNvSpPr txBox="1">
            <a:spLocks noChangeArrowheads="1"/>
          </p:cNvSpPr>
          <p:nvPr/>
        </p:nvSpPr>
        <p:spPr bwMode="auto">
          <a:xfrm>
            <a:off x="4870490" y="3915984"/>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1</a:t>
            </a:r>
            <a:r>
              <a:rPr lang="zh-CN" altLang="en-US" sz="1600" b="1" dirty="0">
                <a:latin typeface="楷体" panose="02010609060101010101" pitchFamily="49" charset="-122"/>
                <a:ea typeface="楷体" panose="02010609060101010101" pitchFamily="49" charset="-122"/>
              </a:rPr>
              <a:t>号</a:t>
            </a:r>
          </a:p>
        </p:txBody>
      </p:sp>
      <p:sp>
        <p:nvSpPr>
          <p:cNvPr id="70" name="TextBox 30"/>
          <p:cNvSpPr txBox="1">
            <a:spLocks noChangeArrowheads="1"/>
          </p:cNvSpPr>
          <p:nvPr/>
        </p:nvSpPr>
        <p:spPr bwMode="auto">
          <a:xfrm>
            <a:off x="5360968" y="3917311"/>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2</a:t>
            </a:r>
            <a:r>
              <a:rPr lang="zh-CN" altLang="en-US" sz="1600" b="1" dirty="0">
                <a:latin typeface="楷体" panose="02010609060101010101" pitchFamily="49" charset="-122"/>
                <a:ea typeface="楷体" panose="02010609060101010101" pitchFamily="49" charset="-122"/>
              </a:rPr>
              <a:t>号</a:t>
            </a:r>
          </a:p>
        </p:txBody>
      </p:sp>
      <p:sp>
        <p:nvSpPr>
          <p:cNvPr id="71" name="TextBox 31"/>
          <p:cNvSpPr txBox="1">
            <a:spLocks noChangeArrowheads="1"/>
          </p:cNvSpPr>
          <p:nvPr/>
        </p:nvSpPr>
        <p:spPr bwMode="auto">
          <a:xfrm>
            <a:off x="5807851" y="3924147"/>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3</a:t>
            </a:r>
            <a:r>
              <a:rPr lang="zh-CN" altLang="en-US" sz="1600" b="1" dirty="0">
                <a:latin typeface="楷体" panose="02010609060101010101" pitchFamily="49" charset="-122"/>
                <a:ea typeface="楷体" panose="02010609060101010101" pitchFamily="49" charset="-122"/>
              </a:rPr>
              <a:t>号</a:t>
            </a:r>
          </a:p>
        </p:txBody>
      </p:sp>
      <p:sp>
        <p:nvSpPr>
          <p:cNvPr id="72" name="TextBox 32"/>
          <p:cNvSpPr txBox="1">
            <a:spLocks noChangeArrowheads="1"/>
          </p:cNvSpPr>
          <p:nvPr/>
        </p:nvSpPr>
        <p:spPr bwMode="auto">
          <a:xfrm>
            <a:off x="6262347" y="3915984"/>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4</a:t>
            </a:r>
            <a:r>
              <a:rPr lang="zh-CN" altLang="en-US" sz="1600" b="1" dirty="0">
                <a:latin typeface="楷体" panose="02010609060101010101" pitchFamily="49" charset="-122"/>
                <a:ea typeface="楷体" panose="02010609060101010101" pitchFamily="49" charset="-122"/>
              </a:rPr>
              <a:t>号</a:t>
            </a:r>
          </a:p>
        </p:txBody>
      </p:sp>
      <p:sp>
        <p:nvSpPr>
          <p:cNvPr id="73" name="TextBox 33"/>
          <p:cNvSpPr txBox="1">
            <a:spLocks noChangeArrowheads="1"/>
          </p:cNvSpPr>
          <p:nvPr/>
        </p:nvSpPr>
        <p:spPr bwMode="auto">
          <a:xfrm>
            <a:off x="6722130" y="3915984"/>
            <a:ext cx="5043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5</a:t>
            </a:r>
            <a:r>
              <a:rPr lang="zh-CN" altLang="en-US" sz="1600" b="1" dirty="0">
                <a:latin typeface="楷体" panose="02010609060101010101" pitchFamily="49" charset="-122"/>
                <a:ea typeface="楷体" panose="02010609060101010101" pitchFamily="49" charset="-122"/>
              </a:rPr>
              <a:t>号</a:t>
            </a:r>
          </a:p>
        </p:txBody>
      </p:sp>
      <p:sp>
        <p:nvSpPr>
          <p:cNvPr id="74" name="TextBox 34"/>
          <p:cNvSpPr txBox="1">
            <a:spLocks noChangeArrowheads="1"/>
          </p:cNvSpPr>
          <p:nvPr/>
        </p:nvSpPr>
        <p:spPr bwMode="auto">
          <a:xfrm>
            <a:off x="7172609" y="3915984"/>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6</a:t>
            </a:r>
            <a:r>
              <a:rPr lang="zh-CN" altLang="en-US" sz="1600" b="1" dirty="0">
                <a:latin typeface="楷体" panose="02010609060101010101" pitchFamily="49" charset="-122"/>
                <a:ea typeface="楷体" panose="02010609060101010101" pitchFamily="49" charset="-122"/>
              </a:rPr>
              <a:t>号</a:t>
            </a:r>
          </a:p>
        </p:txBody>
      </p:sp>
      <p:sp>
        <p:nvSpPr>
          <p:cNvPr id="75" name="TextBox 35"/>
          <p:cNvSpPr txBox="1">
            <a:spLocks noChangeArrowheads="1"/>
          </p:cNvSpPr>
          <p:nvPr/>
        </p:nvSpPr>
        <p:spPr bwMode="auto">
          <a:xfrm>
            <a:off x="7619352" y="3910774"/>
            <a:ext cx="503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7</a:t>
            </a:r>
            <a:r>
              <a:rPr lang="zh-CN" altLang="en-US" sz="1600" b="1" dirty="0">
                <a:latin typeface="楷体" panose="02010609060101010101" pitchFamily="49" charset="-122"/>
                <a:ea typeface="楷体" panose="02010609060101010101" pitchFamily="49" charset="-122"/>
              </a:rPr>
              <a:t>号</a:t>
            </a:r>
          </a:p>
        </p:txBody>
      </p:sp>
      <p:sp>
        <p:nvSpPr>
          <p:cNvPr id="77" name="矩形 76"/>
          <p:cNvSpPr/>
          <p:nvPr/>
        </p:nvSpPr>
        <p:spPr>
          <a:xfrm>
            <a:off x="5121368" y="2906992"/>
            <a:ext cx="142284" cy="105005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79" name="矩形 78"/>
          <p:cNvSpPr/>
          <p:nvPr/>
        </p:nvSpPr>
        <p:spPr>
          <a:xfrm>
            <a:off x="5587622" y="3353035"/>
            <a:ext cx="146078" cy="5975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1" name="矩形 80"/>
          <p:cNvSpPr/>
          <p:nvPr/>
        </p:nvSpPr>
        <p:spPr>
          <a:xfrm>
            <a:off x="6037939" y="2890908"/>
            <a:ext cx="142284" cy="104910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3" name="矩形 82"/>
          <p:cNvSpPr/>
          <p:nvPr/>
        </p:nvSpPr>
        <p:spPr>
          <a:xfrm>
            <a:off x="6492879" y="2299952"/>
            <a:ext cx="142284" cy="165239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5" name="矩形 84"/>
          <p:cNvSpPr/>
          <p:nvPr/>
        </p:nvSpPr>
        <p:spPr>
          <a:xfrm>
            <a:off x="6940328" y="3505544"/>
            <a:ext cx="141335" cy="4467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6" name="矩形 85"/>
          <p:cNvSpPr/>
          <p:nvPr/>
        </p:nvSpPr>
        <p:spPr>
          <a:xfrm>
            <a:off x="7387743" y="3040782"/>
            <a:ext cx="146078" cy="89923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9" name="矩形 88"/>
          <p:cNvSpPr/>
          <p:nvPr/>
        </p:nvSpPr>
        <p:spPr>
          <a:xfrm>
            <a:off x="7838157" y="2437301"/>
            <a:ext cx="146078" cy="150156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90" name="TextBox 36"/>
          <p:cNvSpPr txBox="1">
            <a:spLocks noChangeArrowheads="1"/>
          </p:cNvSpPr>
          <p:nvPr/>
        </p:nvSpPr>
        <p:spPr bwMode="auto">
          <a:xfrm>
            <a:off x="7859254" y="3910774"/>
            <a:ext cx="11052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投球者</a:t>
            </a:r>
          </a:p>
        </p:txBody>
      </p:sp>
      <p:sp>
        <p:nvSpPr>
          <p:cNvPr id="91" name="TextBox 27"/>
          <p:cNvSpPr txBox="1">
            <a:spLocks noChangeArrowheads="1"/>
          </p:cNvSpPr>
          <p:nvPr/>
        </p:nvSpPr>
        <p:spPr bwMode="auto">
          <a:xfrm>
            <a:off x="4413732" y="1742390"/>
            <a:ext cx="8705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zh-CN" altLang="en-US" sz="1600" b="1" dirty="0">
                <a:latin typeface="楷体" panose="02010609060101010101" pitchFamily="49" charset="-122"/>
                <a:ea typeface="楷体" panose="02010609060101010101" pitchFamily="49" charset="-122"/>
              </a:rPr>
              <a:t>距离</a:t>
            </a:r>
            <a:r>
              <a:rPr lang="en-US" altLang="zh-CN" sz="1600" b="1" dirty="0">
                <a:latin typeface="楷体" panose="02010609060101010101" pitchFamily="49" charset="-122"/>
                <a:ea typeface="楷体" panose="02010609060101010101" pitchFamily="49" charset="-122"/>
              </a:rPr>
              <a:t>/m</a:t>
            </a:r>
            <a:endParaRPr lang="zh-CN" altLang="en-US" sz="1600" b="1" dirty="0">
              <a:latin typeface="楷体" panose="02010609060101010101" pitchFamily="49" charset="-122"/>
              <a:ea typeface="楷体" panose="02010609060101010101" pitchFamily="49" charset="-122"/>
            </a:endParaRPr>
          </a:p>
        </p:txBody>
      </p:sp>
      <p:pic>
        <p:nvPicPr>
          <p:cNvPr id="7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7609" y="483518"/>
            <a:ext cx="1011752" cy="100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云形标注 56"/>
          <p:cNvSpPr/>
          <p:nvPr/>
        </p:nvSpPr>
        <p:spPr>
          <a:xfrm>
            <a:off x="4067991" y="345257"/>
            <a:ext cx="2479245" cy="760836"/>
          </a:xfrm>
          <a:prstGeom prst="cloudCallout">
            <a:avLst>
              <a:gd name="adj1" fmla="val 64943"/>
              <a:gd name="adj2" fmla="val 27399"/>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两图可以合并吗？</a:t>
            </a:r>
          </a:p>
        </p:txBody>
      </p:sp>
      <p:sp>
        <p:nvSpPr>
          <p:cNvPr id="80" name="矩形 79"/>
          <p:cNvSpPr/>
          <p:nvPr/>
        </p:nvSpPr>
        <p:spPr>
          <a:xfrm>
            <a:off x="1113942" y="2935321"/>
            <a:ext cx="142284" cy="1050056"/>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2" name="矩形 81"/>
          <p:cNvSpPr/>
          <p:nvPr/>
        </p:nvSpPr>
        <p:spPr>
          <a:xfrm>
            <a:off x="1559589" y="3381161"/>
            <a:ext cx="146078" cy="597592"/>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4" name="矩形 83"/>
          <p:cNvSpPr/>
          <p:nvPr/>
        </p:nvSpPr>
        <p:spPr>
          <a:xfrm>
            <a:off x="2009906" y="2919034"/>
            <a:ext cx="142284" cy="1049108"/>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7" name="矩形 86"/>
          <p:cNvSpPr/>
          <p:nvPr/>
        </p:nvSpPr>
        <p:spPr>
          <a:xfrm>
            <a:off x="2464846" y="2328078"/>
            <a:ext cx="142284" cy="1652392"/>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88" name="矩形 87"/>
          <p:cNvSpPr/>
          <p:nvPr/>
        </p:nvSpPr>
        <p:spPr>
          <a:xfrm>
            <a:off x="2912295" y="3533670"/>
            <a:ext cx="141335" cy="446771"/>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93" name="矩形 92"/>
          <p:cNvSpPr/>
          <p:nvPr/>
        </p:nvSpPr>
        <p:spPr>
          <a:xfrm>
            <a:off x="3359710" y="3068908"/>
            <a:ext cx="146078" cy="899234"/>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97" name="矩形 96"/>
          <p:cNvSpPr/>
          <p:nvPr/>
        </p:nvSpPr>
        <p:spPr>
          <a:xfrm>
            <a:off x="3810124" y="2465427"/>
            <a:ext cx="146078" cy="1501567"/>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楷体" panose="02010609060101010101" pitchFamily="49" charset="-122"/>
              <a:ea typeface="楷体" panose="02010609060101010101" pitchFamily="49" charset="-122"/>
            </a:endParaRPr>
          </a:p>
        </p:txBody>
      </p:sp>
      <p:sp>
        <p:nvSpPr>
          <p:cNvPr id="98" name="圆角矩形标注 18"/>
          <p:cNvSpPr/>
          <p:nvPr/>
        </p:nvSpPr>
        <p:spPr>
          <a:xfrm>
            <a:off x="1859633" y="843557"/>
            <a:ext cx="2234948" cy="655623"/>
          </a:xfrm>
          <a:prstGeom prst="wedgeRoundRectCallout">
            <a:avLst>
              <a:gd name="adj1" fmla="val -64302"/>
              <a:gd name="adj2" fmla="val 62337"/>
              <a:gd name="adj3" fmla="val 1666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颜色相同不容易看出来，换一种颜色吧！</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1+#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wipe(left)">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5.55556E-7 4.81481E-6 L -0.43941 0.00123 " pathEditMode="relative" rAng="0" ptsTypes="AA">
                                      <p:cBhvr>
                                        <p:cTn id="16" dur="2000" fill="hold"/>
                                        <p:tgtEl>
                                          <p:spTgt spid="77"/>
                                        </p:tgtEl>
                                        <p:attrNameLst>
                                          <p:attrName>ppt_x</p:attrName>
                                          <p:attrName>ppt_y</p:attrName>
                                        </p:attrNameLst>
                                      </p:cBhvr>
                                      <p:rCtr x="-21979" y="62"/>
                                    </p:animMotion>
                                  </p:childTnLst>
                                </p:cTn>
                              </p:par>
                              <p:par>
                                <p:cTn id="17" presetID="42" presetClass="path" presetSubtype="0" accel="50000" decel="50000" fill="hold" grpId="0" nodeType="withEffect">
                                  <p:stCondLst>
                                    <p:cond delay="0"/>
                                  </p:stCondLst>
                                  <p:childTnLst>
                                    <p:animMotion origin="layout" path="M -4.72222E-6 2.22222E-6 L -0.44166 0.00555 " pathEditMode="relative" rAng="0" ptsTypes="AA">
                                      <p:cBhvr>
                                        <p:cTn id="18" dur="2000" fill="hold"/>
                                        <p:tgtEl>
                                          <p:spTgt spid="79"/>
                                        </p:tgtEl>
                                        <p:attrNameLst>
                                          <p:attrName>ppt_x</p:attrName>
                                          <p:attrName>ppt_y</p:attrName>
                                        </p:attrNameLst>
                                      </p:cBhvr>
                                      <p:rCtr x="-22083" y="278"/>
                                    </p:animMotion>
                                  </p:childTnLst>
                                </p:cTn>
                              </p:par>
                              <p:par>
                                <p:cTn id="19" presetID="42" presetClass="path" presetSubtype="0" accel="50000" decel="50000" fill="hold" grpId="0" nodeType="withEffect">
                                  <p:stCondLst>
                                    <p:cond delay="0"/>
                                  </p:stCondLst>
                                  <p:childTnLst>
                                    <p:animMotion origin="layout" path="M 3.33333E-6 -1.23457E-7 L -0.43941 0.01111 " pathEditMode="relative" rAng="0" ptsTypes="AA">
                                      <p:cBhvr>
                                        <p:cTn id="20" dur="2000" fill="hold"/>
                                        <p:tgtEl>
                                          <p:spTgt spid="81"/>
                                        </p:tgtEl>
                                        <p:attrNameLst>
                                          <p:attrName>ppt_x</p:attrName>
                                          <p:attrName>ppt_y</p:attrName>
                                        </p:attrNameLst>
                                      </p:cBhvr>
                                      <p:rCtr x="-21979" y="556"/>
                                    </p:animMotion>
                                  </p:childTnLst>
                                </p:cTn>
                              </p:par>
                              <p:par>
                                <p:cTn id="21" presetID="42" presetClass="path" presetSubtype="0" accel="50000" decel="50000" fill="hold" grpId="0" nodeType="withEffect">
                                  <p:stCondLst>
                                    <p:cond delay="0"/>
                                  </p:stCondLst>
                                  <p:childTnLst>
                                    <p:animMotion origin="layout" path="M 5.55556E-7 2.71605E-6 L -0.44132 0.00617 " pathEditMode="relative" rAng="0" ptsTypes="AA">
                                      <p:cBhvr>
                                        <p:cTn id="22" dur="2000" fill="hold"/>
                                        <p:tgtEl>
                                          <p:spTgt spid="83"/>
                                        </p:tgtEl>
                                        <p:attrNameLst>
                                          <p:attrName>ppt_x</p:attrName>
                                          <p:attrName>ppt_y</p:attrName>
                                        </p:attrNameLst>
                                      </p:cBhvr>
                                      <p:rCtr x="-22066" y="309"/>
                                    </p:animMotion>
                                  </p:childTnLst>
                                </p:cTn>
                              </p:par>
                              <p:par>
                                <p:cTn id="23" presetID="42" presetClass="path" presetSubtype="0" accel="50000" decel="50000" fill="hold" grpId="0" nodeType="withEffect">
                                  <p:stCondLst>
                                    <p:cond delay="0"/>
                                  </p:stCondLst>
                                  <p:childTnLst>
                                    <p:animMotion origin="layout" path="M 2.22222E-6 -1.23457E-6 L -0.44097 0.00556 " pathEditMode="relative" rAng="0" ptsTypes="AA">
                                      <p:cBhvr>
                                        <p:cTn id="24" dur="2000" fill="hold"/>
                                        <p:tgtEl>
                                          <p:spTgt spid="85"/>
                                        </p:tgtEl>
                                        <p:attrNameLst>
                                          <p:attrName>ppt_x</p:attrName>
                                          <p:attrName>ppt_y</p:attrName>
                                        </p:attrNameLst>
                                      </p:cBhvr>
                                      <p:rCtr x="-22049" y="278"/>
                                    </p:animMotion>
                                  </p:childTnLst>
                                </p:cTn>
                              </p:par>
                              <p:par>
                                <p:cTn id="25" presetID="42" presetClass="path" presetSubtype="0" accel="50000" decel="50000" fill="hold" grpId="0" nodeType="withEffect">
                                  <p:stCondLst>
                                    <p:cond delay="0"/>
                                  </p:stCondLst>
                                  <p:childTnLst>
                                    <p:animMotion origin="layout" path="M 2.77778E-7 3.7037E-6 L -0.43941 0.00802 " pathEditMode="relative" rAng="0" ptsTypes="AA">
                                      <p:cBhvr>
                                        <p:cTn id="26" dur="2000" fill="hold"/>
                                        <p:tgtEl>
                                          <p:spTgt spid="86"/>
                                        </p:tgtEl>
                                        <p:attrNameLst>
                                          <p:attrName>ppt_x</p:attrName>
                                          <p:attrName>ppt_y</p:attrName>
                                        </p:attrNameLst>
                                      </p:cBhvr>
                                      <p:rCtr x="-21979" y="401"/>
                                    </p:animMotion>
                                  </p:childTnLst>
                                </p:cTn>
                              </p:par>
                              <p:par>
                                <p:cTn id="27" presetID="42" presetClass="path" presetSubtype="0" accel="50000" decel="50000" fill="hold" grpId="0" nodeType="withEffect">
                                  <p:stCondLst>
                                    <p:cond delay="0"/>
                                  </p:stCondLst>
                                  <p:childTnLst>
                                    <p:animMotion origin="layout" path="M 4.72222E-6 -4.32099E-6 L -0.44028 0.00587 " pathEditMode="relative" rAng="0" ptsTypes="AA">
                                      <p:cBhvr>
                                        <p:cTn id="28" dur="2000" fill="hold"/>
                                        <p:tgtEl>
                                          <p:spTgt spid="89"/>
                                        </p:tgtEl>
                                        <p:attrNameLst>
                                          <p:attrName>ppt_x</p:attrName>
                                          <p:attrName>ppt_y</p:attrName>
                                        </p:attrNameLst>
                                      </p:cBhvr>
                                      <p:rCtr x="-22014" y="278"/>
                                    </p:animMotion>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98"/>
                                        </p:tgtEl>
                                        <p:attrNameLst>
                                          <p:attrName>style.visibility</p:attrName>
                                        </p:attrNameLst>
                                      </p:cBhvr>
                                      <p:to>
                                        <p:strVal val="visible"/>
                                      </p:to>
                                    </p:set>
                                    <p:animEffect transition="in" filter="circle(in)">
                                      <p:cBhvr>
                                        <p:cTn id="33" dur="1000"/>
                                        <p:tgtEl>
                                          <p:spTgt spid="98"/>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77"/>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79"/>
                                        </p:tgtEl>
                                        <p:attrNameLst>
                                          <p:attrName>style.visibility</p:attrName>
                                        </p:attrNameLst>
                                      </p:cBhvr>
                                      <p:to>
                                        <p:strVal val="hidden"/>
                                      </p:to>
                                    </p:set>
                                  </p:childTnLst>
                                </p:cTn>
                              </p:par>
                              <p:par>
                                <p:cTn id="40" presetID="1" presetClass="exit" presetSubtype="0" fill="hold" grpId="1" nodeType="withEffect">
                                  <p:stCondLst>
                                    <p:cond delay="0"/>
                                  </p:stCondLst>
                                  <p:childTnLst>
                                    <p:set>
                                      <p:cBhvr>
                                        <p:cTn id="41" dur="1" fill="hold">
                                          <p:stCondLst>
                                            <p:cond delay="0"/>
                                          </p:stCondLst>
                                        </p:cTn>
                                        <p:tgtEl>
                                          <p:spTgt spid="81"/>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83"/>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85"/>
                                        </p:tgtEl>
                                        <p:attrNameLst>
                                          <p:attrName>style.visibility</p:attrName>
                                        </p:attrNameLst>
                                      </p:cBhvr>
                                      <p:to>
                                        <p:strVal val="hidden"/>
                                      </p:to>
                                    </p:set>
                                  </p:childTnLst>
                                </p:cTn>
                              </p:par>
                              <p:par>
                                <p:cTn id="46" presetID="1" presetClass="exit" presetSubtype="0" fill="hold" grpId="1" nodeType="withEffect">
                                  <p:stCondLst>
                                    <p:cond delay="0"/>
                                  </p:stCondLst>
                                  <p:childTnLst>
                                    <p:set>
                                      <p:cBhvr>
                                        <p:cTn id="47" dur="1" fill="hold">
                                          <p:stCondLst>
                                            <p:cond delay="0"/>
                                          </p:stCondLst>
                                        </p:cTn>
                                        <p:tgtEl>
                                          <p:spTgt spid="86"/>
                                        </p:tgtEl>
                                        <p:attrNameLst>
                                          <p:attrName>style.visibility</p:attrName>
                                        </p:attrNameLst>
                                      </p:cBhvr>
                                      <p:to>
                                        <p:strVal val="hidden"/>
                                      </p:to>
                                    </p:set>
                                  </p:childTnLst>
                                </p:cTn>
                              </p:par>
                              <p:par>
                                <p:cTn id="48" presetID="1" presetClass="exit" presetSubtype="0" fill="hold" grpId="1" nodeType="withEffect">
                                  <p:stCondLst>
                                    <p:cond delay="0"/>
                                  </p:stCondLst>
                                  <p:childTnLst>
                                    <p:set>
                                      <p:cBhvr>
                                        <p:cTn id="49" dur="1" fill="hold">
                                          <p:stCondLst>
                                            <p:cond delay="0"/>
                                          </p:stCondLst>
                                        </p:cTn>
                                        <p:tgtEl>
                                          <p:spTgt spid="89"/>
                                        </p:tgtEl>
                                        <p:attrNameLst>
                                          <p:attrName>style.visibility</p:attrName>
                                        </p:attrNameLst>
                                      </p:cBhvr>
                                      <p:to>
                                        <p:strVal val="hidden"/>
                                      </p:to>
                                    </p:set>
                                  </p:childTnLst>
                                </p:cTn>
                              </p:par>
                            </p:childTnLst>
                          </p:cTn>
                        </p:par>
                        <p:par>
                          <p:cTn id="50" fill="hold">
                            <p:stCondLst>
                              <p:cond delay="0"/>
                            </p:stCondLst>
                            <p:childTnLst>
                              <p:par>
                                <p:cTn id="51" presetID="22" presetClass="entr" presetSubtype="4"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down)">
                                      <p:cBhvr>
                                        <p:cTn id="53" dur="500"/>
                                        <p:tgtEl>
                                          <p:spTgt spid="80"/>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down)">
                                      <p:cBhvr>
                                        <p:cTn id="56" dur="500"/>
                                        <p:tgtEl>
                                          <p:spTgt spid="82"/>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wipe(down)">
                                      <p:cBhvr>
                                        <p:cTn id="59" dur="500"/>
                                        <p:tgtEl>
                                          <p:spTgt spid="8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87"/>
                                        </p:tgtEl>
                                        <p:attrNameLst>
                                          <p:attrName>style.visibility</p:attrName>
                                        </p:attrNameLst>
                                      </p:cBhvr>
                                      <p:to>
                                        <p:strVal val="visible"/>
                                      </p:to>
                                    </p:set>
                                    <p:animEffect transition="in" filter="wipe(down)">
                                      <p:cBhvr>
                                        <p:cTn id="62" dur="500"/>
                                        <p:tgtEl>
                                          <p:spTgt spid="87"/>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wipe(down)">
                                      <p:cBhvr>
                                        <p:cTn id="65" dur="500"/>
                                        <p:tgtEl>
                                          <p:spTgt spid="88"/>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93"/>
                                        </p:tgtEl>
                                        <p:attrNameLst>
                                          <p:attrName>style.visibility</p:attrName>
                                        </p:attrNameLst>
                                      </p:cBhvr>
                                      <p:to>
                                        <p:strVal val="visible"/>
                                      </p:to>
                                    </p:set>
                                    <p:animEffect transition="in" filter="wipe(down)">
                                      <p:cBhvr>
                                        <p:cTn id="68" dur="500"/>
                                        <p:tgtEl>
                                          <p:spTgt spid="93"/>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down)">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7" grpId="1" animBg="1"/>
      <p:bldP spid="79" grpId="0" animBg="1"/>
      <p:bldP spid="79" grpId="1" animBg="1"/>
      <p:bldP spid="81" grpId="0" animBg="1"/>
      <p:bldP spid="81" grpId="1" animBg="1"/>
      <p:bldP spid="83" grpId="0" animBg="1"/>
      <p:bldP spid="83" grpId="1" animBg="1"/>
      <p:bldP spid="85" grpId="0" animBg="1"/>
      <p:bldP spid="85" grpId="1" animBg="1"/>
      <p:bldP spid="86" grpId="0" animBg="1"/>
      <p:bldP spid="86" grpId="1" animBg="1"/>
      <p:bldP spid="89" grpId="0" animBg="1"/>
      <p:bldP spid="89" grpId="1" animBg="1"/>
      <p:bldP spid="78" grpId="0" animBg="1"/>
      <p:bldP spid="80" grpId="0" animBg="1"/>
      <p:bldP spid="82" grpId="0" animBg="1"/>
      <p:bldP spid="84" grpId="0" animBg="1"/>
      <p:bldP spid="87" grpId="0" animBg="1"/>
      <p:bldP spid="88" grpId="0" animBg="1"/>
      <p:bldP spid="93" grpId="0" animBg="1"/>
      <p:bldP spid="97" grpId="0" animBg="1"/>
      <p:bldP spid="9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3257" y="2931790"/>
            <a:ext cx="1295207" cy="1284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文本框 15"/>
          <p:cNvSpPr txBox="1"/>
          <p:nvPr/>
        </p:nvSpPr>
        <p:spPr>
          <a:xfrm>
            <a:off x="567205" y="339502"/>
            <a:ext cx="5762099" cy="584775"/>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你知道下面的图是怎么得到的？</a:t>
            </a:r>
          </a:p>
        </p:txBody>
      </p:sp>
      <p:sp>
        <p:nvSpPr>
          <p:cNvPr id="18" name="圆角矩形标注 18"/>
          <p:cNvSpPr/>
          <p:nvPr/>
        </p:nvSpPr>
        <p:spPr>
          <a:xfrm>
            <a:off x="6423545" y="847721"/>
            <a:ext cx="1773638" cy="2372040"/>
          </a:xfrm>
          <a:prstGeom prst="wedgeRoundRectCallout">
            <a:avLst>
              <a:gd name="adj1" fmla="val -7143"/>
              <a:gd name="adj2" fmla="val 57157"/>
              <a:gd name="adj3" fmla="val 16667"/>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chemeClr val="tx1"/>
                </a:solidFill>
                <a:latin typeface="楷体" panose="02010609060101010101" pitchFamily="49" charset="-122"/>
                <a:ea typeface="楷体" panose="02010609060101010101" pitchFamily="49" charset="-122"/>
              </a:rPr>
              <a:t>把两张单式统计图合并在一起，用两种不同颜色的色条分别代表单手投球、双手投球的距离，这就是复式条形统计图。</a:t>
            </a:r>
          </a:p>
        </p:txBody>
      </p:sp>
      <p:graphicFrame>
        <p:nvGraphicFramePr>
          <p:cNvPr id="20" name="表格 19"/>
          <p:cNvGraphicFramePr>
            <a:graphicFrameLocks noGrp="1"/>
          </p:cNvGraphicFramePr>
          <p:nvPr/>
        </p:nvGraphicFramePr>
        <p:xfrm>
          <a:off x="1110626" y="1565555"/>
          <a:ext cx="4973540" cy="2713224"/>
        </p:xfrm>
        <a:graphic>
          <a:graphicData uri="http://schemas.openxmlformats.org/drawingml/2006/table">
            <a:tbl>
              <a:tblPr firstRow="1" bandRow="1">
                <a:tableStyleId>{5940675A-B579-460E-94D1-54222C63F5DA}</a:tableStyleId>
              </a:tblPr>
              <a:tblGrid>
                <a:gridCol w="226070">
                  <a:extLst>
                    <a:ext uri="{9D8B030D-6E8A-4147-A177-3AD203B41FA5}">
                      <a16:colId xmlns:a16="http://schemas.microsoft.com/office/drawing/2014/main" val="20000"/>
                    </a:ext>
                  </a:extLst>
                </a:gridCol>
                <a:gridCol w="226070">
                  <a:extLst>
                    <a:ext uri="{9D8B030D-6E8A-4147-A177-3AD203B41FA5}">
                      <a16:colId xmlns:a16="http://schemas.microsoft.com/office/drawing/2014/main" val="20001"/>
                    </a:ext>
                  </a:extLst>
                </a:gridCol>
                <a:gridCol w="226070">
                  <a:extLst>
                    <a:ext uri="{9D8B030D-6E8A-4147-A177-3AD203B41FA5}">
                      <a16:colId xmlns:a16="http://schemas.microsoft.com/office/drawing/2014/main" val="20002"/>
                    </a:ext>
                  </a:extLst>
                </a:gridCol>
                <a:gridCol w="226070">
                  <a:extLst>
                    <a:ext uri="{9D8B030D-6E8A-4147-A177-3AD203B41FA5}">
                      <a16:colId xmlns:a16="http://schemas.microsoft.com/office/drawing/2014/main" val="20003"/>
                    </a:ext>
                  </a:extLst>
                </a:gridCol>
                <a:gridCol w="226070">
                  <a:extLst>
                    <a:ext uri="{9D8B030D-6E8A-4147-A177-3AD203B41FA5}">
                      <a16:colId xmlns:a16="http://schemas.microsoft.com/office/drawing/2014/main" val="20004"/>
                    </a:ext>
                  </a:extLst>
                </a:gridCol>
                <a:gridCol w="226070">
                  <a:extLst>
                    <a:ext uri="{9D8B030D-6E8A-4147-A177-3AD203B41FA5}">
                      <a16:colId xmlns:a16="http://schemas.microsoft.com/office/drawing/2014/main" val="20005"/>
                    </a:ext>
                  </a:extLst>
                </a:gridCol>
                <a:gridCol w="226070">
                  <a:extLst>
                    <a:ext uri="{9D8B030D-6E8A-4147-A177-3AD203B41FA5}">
                      <a16:colId xmlns:a16="http://schemas.microsoft.com/office/drawing/2014/main" val="20006"/>
                    </a:ext>
                  </a:extLst>
                </a:gridCol>
                <a:gridCol w="226070">
                  <a:extLst>
                    <a:ext uri="{9D8B030D-6E8A-4147-A177-3AD203B41FA5}">
                      <a16:colId xmlns:a16="http://schemas.microsoft.com/office/drawing/2014/main" val="20007"/>
                    </a:ext>
                  </a:extLst>
                </a:gridCol>
                <a:gridCol w="226070">
                  <a:extLst>
                    <a:ext uri="{9D8B030D-6E8A-4147-A177-3AD203B41FA5}">
                      <a16:colId xmlns:a16="http://schemas.microsoft.com/office/drawing/2014/main" val="20008"/>
                    </a:ext>
                  </a:extLst>
                </a:gridCol>
                <a:gridCol w="226070">
                  <a:extLst>
                    <a:ext uri="{9D8B030D-6E8A-4147-A177-3AD203B41FA5}">
                      <a16:colId xmlns:a16="http://schemas.microsoft.com/office/drawing/2014/main" val="20009"/>
                    </a:ext>
                  </a:extLst>
                </a:gridCol>
                <a:gridCol w="226070">
                  <a:extLst>
                    <a:ext uri="{9D8B030D-6E8A-4147-A177-3AD203B41FA5}">
                      <a16:colId xmlns:a16="http://schemas.microsoft.com/office/drawing/2014/main" val="20010"/>
                    </a:ext>
                  </a:extLst>
                </a:gridCol>
                <a:gridCol w="226070">
                  <a:extLst>
                    <a:ext uri="{9D8B030D-6E8A-4147-A177-3AD203B41FA5}">
                      <a16:colId xmlns:a16="http://schemas.microsoft.com/office/drawing/2014/main" val="20011"/>
                    </a:ext>
                  </a:extLst>
                </a:gridCol>
                <a:gridCol w="226070">
                  <a:extLst>
                    <a:ext uri="{9D8B030D-6E8A-4147-A177-3AD203B41FA5}">
                      <a16:colId xmlns:a16="http://schemas.microsoft.com/office/drawing/2014/main" val="20012"/>
                    </a:ext>
                  </a:extLst>
                </a:gridCol>
                <a:gridCol w="226070">
                  <a:extLst>
                    <a:ext uri="{9D8B030D-6E8A-4147-A177-3AD203B41FA5}">
                      <a16:colId xmlns:a16="http://schemas.microsoft.com/office/drawing/2014/main" val="20013"/>
                    </a:ext>
                  </a:extLst>
                </a:gridCol>
                <a:gridCol w="226070">
                  <a:extLst>
                    <a:ext uri="{9D8B030D-6E8A-4147-A177-3AD203B41FA5}">
                      <a16:colId xmlns:a16="http://schemas.microsoft.com/office/drawing/2014/main" val="20014"/>
                    </a:ext>
                  </a:extLst>
                </a:gridCol>
                <a:gridCol w="226070">
                  <a:extLst>
                    <a:ext uri="{9D8B030D-6E8A-4147-A177-3AD203B41FA5}">
                      <a16:colId xmlns:a16="http://schemas.microsoft.com/office/drawing/2014/main" val="20015"/>
                    </a:ext>
                  </a:extLst>
                </a:gridCol>
                <a:gridCol w="226070">
                  <a:extLst>
                    <a:ext uri="{9D8B030D-6E8A-4147-A177-3AD203B41FA5}">
                      <a16:colId xmlns:a16="http://schemas.microsoft.com/office/drawing/2014/main" val="20016"/>
                    </a:ext>
                  </a:extLst>
                </a:gridCol>
                <a:gridCol w="226070">
                  <a:extLst>
                    <a:ext uri="{9D8B030D-6E8A-4147-A177-3AD203B41FA5}">
                      <a16:colId xmlns:a16="http://schemas.microsoft.com/office/drawing/2014/main" val="20017"/>
                    </a:ext>
                  </a:extLst>
                </a:gridCol>
                <a:gridCol w="226070">
                  <a:extLst>
                    <a:ext uri="{9D8B030D-6E8A-4147-A177-3AD203B41FA5}">
                      <a16:colId xmlns:a16="http://schemas.microsoft.com/office/drawing/2014/main" val="20018"/>
                    </a:ext>
                  </a:extLst>
                </a:gridCol>
                <a:gridCol w="226070">
                  <a:extLst>
                    <a:ext uri="{9D8B030D-6E8A-4147-A177-3AD203B41FA5}">
                      <a16:colId xmlns:a16="http://schemas.microsoft.com/office/drawing/2014/main" val="20019"/>
                    </a:ext>
                  </a:extLst>
                </a:gridCol>
                <a:gridCol w="226070">
                  <a:extLst>
                    <a:ext uri="{9D8B030D-6E8A-4147-A177-3AD203B41FA5}">
                      <a16:colId xmlns:a16="http://schemas.microsoft.com/office/drawing/2014/main" val="20020"/>
                    </a:ext>
                  </a:extLst>
                </a:gridCol>
                <a:gridCol w="226070">
                  <a:extLst>
                    <a:ext uri="{9D8B030D-6E8A-4147-A177-3AD203B41FA5}">
                      <a16:colId xmlns:a16="http://schemas.microsoft.com/office/drawing/2014/main" val="20021"/>
                    </a:ext>
                  </a:extLst>
                </a:gridCol>
              </a:tblGrid>
              <a:tr h="226102">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0"/>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1"/>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2"/>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3"/>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5"/>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6"/>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7"/>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8"/>
                  </a:ext>
                </a:extLst>
              </a:tr>
              <a:tr h="226102">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r h="226102">
                <a:tc>
                  <a:txBody>
                    <a:bodyPr/>
                    <a:lstStyle/>
                    <a:p>
                      <a:endParaRPr lang="zh-CN" altLang="en-US" sz="400" baseline="0" dirty="0"/>
                    </a:p>
                  </a:txBody>
                  <a:tcPr marL="82031" marR="82031" marT="41022" marB="41022">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0"/>
                  </a:ext>
                </a:extLst>
              </a:tr>
              <a:tr h="226102">
                <a:tc>
                  <a:txBody>
                    <a:bodyPr/>
                    <a:lstStyle/>
                    <a:p>
                      <a:endParaRPr lang="zh-CN" altLang="en-US" sz="400" baseline="0" dirty="0"/>
                    </a:p>
                  </a:txBody>
                  <a:tcPr marL="82031" marR="82031" marT="41022" marB="41022">
                    <a:lnL w="12700" cap="flat" cmpd="sng" algn="ctr">
                      <a:no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endParaRPr lang="zh-CN" altLang="en-US" sz="400" baseline="0" dirty="0"/>
                    </a:p>
                  </a:txBody>
                  <a:tcPr marL="82031" marR="82031" marT="41022" marB="41022">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cxnSp>
        <p:nvCxnSpPr>
          <p:cNvPr id="21" name="直接连接符 20"/>
          <p:cNvCxnSpPr/>
          <p:nvPr/>
        </p:nvCxnSpPr>
        <p:spPr>
          <a:xfrm>
            <a:off x="1110626" y="4288305"/>
            <a:ext cx="511755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0"/>
          <p:cNvGrpSpPr/>
          <p:nvPr/>
        </p:nvGrpSpPr>
        <p:grpSpPr bwMode="auto">
          <a:xfrm>
            <a:off x="1099514" y="1435294"/>
            <a:ext cx="66940" cy="2837136"/>
            <a:chOff x="1436914" y="2132856"/>
            <a:chExt cx="74443" cy="3162089"/>
          </a:xfrm>
        </p:grpSpPr>
        <p:cxnSp>
          <p:nvCxnSpPr>
            <p:cNvPr id="23" name="直接连接符 22"/>
            <p:cNvCxnSpPr/>
            <p:nvPr/>
          </p:nvCxnSpPr>
          <p:spPr>
            <a:xfrm flipV="1">
              <a:off x="1448001" y="2132856"/>
              <a:ext cx="0" cy="27366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任意多边形 19"/>
            <p:cNvSpPr/>
            <p:nvPr/>
          </p:nvSpPr>
          <p:spPr>
            <a:xfrm>
              <a:off x="1436914" y="4863174"/>
              <a:ext cx="74443" cy="431771"/>
            </a:xfrm>
            <a:custGeom>
              <a:avLst/>
              <a:gdLst>
                <a:gd name="connsiteX0" fmla="*/ 11876 w 74443"/>
                <a:gd name="connsiteY0" fmla="*/ 0 h 463138"/>
                <a:gd name="connsiteX1" fmla="*/ 59377 w 74443"/>
                <a:gd name="connsiteY1" fmla="*/ 11876 h 463138"/>
                <a:gd name="connsiteX2" fmla="*/ 71252 w 74443"/>
                <a:gd name="connsiteY2" fmla="*/ 29689 h 463138"/>
                <a:gd name="connsiteX3" fmla="*/ 23751 w 74443"/>
                <a:gd name="connsiteY3" fmla="*/ 53439 h 463138"/>
                <a:gd name="connsiteX4" fmla="*/ 11876 w 74443"/>
                <a:gd name="connsiteY4" fmla="*/ 65315 h 463138"/>
                <a:gd name="connsiteX5" fmla="*/ 35626 w 74443"/>
                <a:gd name="connsiteY5" fmla="*/ 95003 h 463138"/>
                <a:gd name="connsiteX6" fmla="*/ 53439 w 74443"/>
                <a:gd name="connsiteY6" fmla="*/ 112816 h 463138"/>
                <a:gd name="connsiteX7" fmla="*/ 5938 w 74443"/>
                <a:gd name="connsiteY7" fmla="*/ 154380 h 463138"/>
                <a:gd name="connsiteX8" fmla="*/ 0 w 74443"/>
                <a:gd name="connsiteY8" fmla="*/ 172193 h 463138"/>
                <a:gd name="connsiteX9" fmla="*/ 11876 w 74443"/>
                <a:gd name="connsiteY9" fmla="*/ 213756 h 463138"/>
                <a:gd name="connsiteX10" fmla="*/ 23751 w 74443"/>
                <a:gd name="connsiteY10" fmla="*/ 225632 h 463138"/>
                <a:gd name="connsiteX11" fmla="*/ 29689 w 74443"/>
                <a:gd name="connsiteY11" fmla="*/ 243445 h 463138"/>
                <a:gd name="connsiteX12" fmla="*/ 17813 w 74443"/>
                <a:gd name="connsiteY12" fmla="*/ 308759 h 463138"/>
                <a:gd name="connsiteX13" fmla="*/ 5938 w 74443"/>
                <a:gd name="connsiteY13" fmla="*/ 326572 h 463138"/>
                <a:gd name="connsiteX14" fmla="*/ 0 w 74443"/>
                <a:gd name="connsiteY14" fmla="*/ 344385 h 463138"/>
                <a:gd name="connsiteX15" fmla="*/ 5938 w 74443"/>
                <a:gd name="connsiteY15" fmla="*/ 362198 h 463138"/>
                <a:gd name="connsiteX16" fmla="*/ 29689 w 74443"/>
                <a:gd name="connsiteY16" fmla="*/ 391886 h 463138"/>
                <a:gd name="connsiteX17" fmla="*/ 17813 w 74443"/>
                <a:gd name="connsiteY17" fmla="*/ 445325 h 463138"/>
                <a:gd name="connsiteX18" fmla="*/ 11876 w 74443"/>
                <a:gd name="connsiteY18" fmla="*/ 463138 h 46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443" h="463138">
                  <a:moveTo>
                    <a:pt x="11876" y="0"/>
                  </a:moveTo>
                  <a:cubicBezTo>
                    <a:pt x="27710" y="3959"/>
                    <a:pt x="44779" y="4577"/>
                    <a:pt x="59377" y="11876"/>
                  </a:cubicBezTo>
                  <a:cubicBezTo>
                    <a:pt x="65760" y="15067"/>
                    <a:pt x="74443" y="23306"/>
                    <a:pt x="71252" y="29689"/>
                  </a:cubicBezTo>
                  <a:cubicBezTo>
                    <a:pt x="65642" y="40908"/>
                    <a:pt x="36544" y="49175"/>
                    <a:pt x="23751" y="53439"/>
                  </a:cubicBezTo>
                  <a:cubicBezTo>
                    <a:pt x="19793" y="57398"/>
                    <a:pt x="12974" y="59826"/>
                    <a:pt x="11876" y="65315"/>
                  </a:cubicBezTo>
                  <a:cubicBezTo>
                    <a:pt x="8255" y="83418"/>
                    <a:pt x="26076" y="87044"/>
                    <a:pt x="35626" y="95003"/>
                  </a:cubicBezTo>
                  <a:cubicBezTo>
                    <a:pt x="42077" y="100379"/>
                    <a:pt x="47501" y="106878"/>
                    <a:pt x="53439" y="112816"/>
                  </a:cubicBezTo>
                  <a:cubicBezTo>
                    <a:pt x="26718" y="130630"/>
                    <a:pt x="18308" y="129639"/>
                    <a:pt x="5938" y="154380"/>
                  </a:cubicBezTo>
                  <a:cubicBezTo>
                    <a:pt x="3139" y="159978"/>
                    <a:pt x="1979" y="166255"/>
                    <a:pt x="0" y="172193"/>
                  </a:cubicBezTo>
                  <a:cubicBezTo>
                    <a:pt x="1109" y="176630"/>
                    <a:pt x="8225" y="207671"/>
                    <a:pt x="11876" y="213756"/>
                  </a:cubicBezTo>
                  <a:cubicBezTo>
                    <a:pt x="14756" y="218556"/>
                    <a:pt x="19793" y="221673"/>
                    <a:pt x="23751" y="225632"/>
                  </a:cubicBezTo>
                  <a:cubicBezTo>
                    <a:pt x="25730" y="231570"/>
                    <a:pt x="29689" y="237186"/>
                    <a:pt x="29689" y="243445"/>
                  </a:cubicBezTo>
                  <a:cubicBezTo>
                    <a:pt x="29689" y="249867"/>
                    <a:pt x="23010" y="296633"/>
                    <a:pt x="17813" y="308759"/>
                  </a:cubicBezTo>
                  <a:cubicBezTo>
                    <a:pt x="15002" y="315318"/>
                    <a:pt x="9129" y="320189"/>
                    <a:pt x="5938" y="326572"/>
                  </a:cubicBezTo>
                  <a:cubicBezTo>
                    <a:pt x="3139" y="332170"/>
                    <a:pt x="1979" y="338447"/>
                    <a:pt x="0" y="344385"/>
                  </a:cubicBezTo>
                  <a:cubicBezTo>
                    <a:pt x="1979" y="350323"/>
                    <a:pt x="3139" y="356600"/>
                    <a:pt x="5938" y="362198"/>
                  </a:cubicBezTo>
                  <a:cubicBezTo>
                    <a:pt x="13429" y="377181"/>
                    <a:pt x="18642" y="380840"/>
                    <a:pt x="29689" y="391886"/>
                  </a:cubicBezTo>
                  <a:cubicBezTo>
                    <a:pt x="25606" y="412298"/>
                    <a:pt x="23404" y="425755"/>
                    <a:pt x="17813" y="445325"/>
                  </a:cubicBezTo>
                  <a:cubicBezTo>
                    <a:pt x="16094" y="451343"/>
                    <a:pt x="11876" y="463138"/>
                    <a:pt x="11876" y="463138"/>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grpSp>
      <p:sp>
        <p:nvSpPr>
          <p:cNvPr id="26" name="TextBox 21"/>
          <p:cNvSpPr txBox="1">
            <a:spLocks noChangeArrowheads="1"/>
          </p:cNvSpPr>
          <p:nvPr/>
        </p:nvSpPr>
        <p:spPr bwMode="auto">
          <a:xfrm>
            <a:off x="648664" y="4037480"/>
            <a:ext cx="4492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a:latin typeface="楷体" panose="02010609060101010101" pitchFamily="49" charset="-122"/>
                <a:ea typeface="楷体" panose="02010609060101010101" pitchFamily="49" charset="-122"/>
              </a:rPr>
              <a:t>0</a:t>
            </a:r>
            <a:endParaRPr lang="zh-CN" altLang="en-US" sz="1600" b="1">
              <a:latin typeface="楷体" panose="02010609060101010101" pitchFamily="49" charset="-122"/>
              <a:ea typeface="楷体" panose="02010609060101010101" pitchFamily="49" charset="-122"/>
            </a:endParaRPr>
          </a:p>
        </p:txBody>
      </p:sp>
      <p:sp>
        <p:nvSpPr>
          <p:cNvPr id="27" name="TextBox 22"/>
          <p:cNvSpPr txBox="1">
            <a:spLocks noChangeArrowheads="1"/>
          </p:cNvSpPr>
          <p:nvPr/>
        </p:nvSpPr>
        <p:spPr bwMode="auto">
          <a:xfrm>
            <a:off x="674283" y="3442872"/>
            <a:ext cx="4492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9</a:t>
            </a:r>
            <a:endParaRPr lang="zh-CN" altLang="en-US" sz="1600" b="1" dirty="0">
              <a:latin typeface="楷体" panose="02010609060101010101" pitchFamily="49" charset="-122"/>
              <a:ea typeface="楷体" panose="02010609060101010101" pitchFamily="49" charset="-122"/>
            </a:endParaRPr>
          </a:p>
        </p:txBody>
      </p:sp>
      <p:sp>
        <p:nvSpPr>
          <p:cNvPr id="28" name="TextBox 23"/>
          <p:cNvSpPr txBox="1">
            <a:spLocks noChangeArrowheads="1"/>
          </p:cNvSpPr>
          <p:nvPr/>
        </p:nvSpPr>
        <p:spPr bwMode="auto">
          <a:xfrm>
            <a:off x="470292" y="2994284"/>
            <a:ext cx="639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10</a:t>
            </a:r>
            <a:endParaRPr lang="zh-CN" altLang="en-US" sz="1600" b="1" dirty="0">
              <a:latin typeface="楷体" panose="02010609060101010101" pitchFamily="49" charset="-122"/>
              <a:ea typeface="楷体" panose="02010609060101010101" pitchFamily="49" charset="-122"/>
            </a:endParaRPr>
          </a:p>
        </p:txBody>
      </p:sp>
      <p:sp>
        <p:nvSpPr>
          <p:cNvPr id="29" name="TextBox 24"/>
          <p:cNvSpPr txBox="1">
            <a:spLocks noChangeArrowheads="1"/>
          </p:cNvSpPr>
          <p:nvPr/>
        </p:nvSpPr>
        <p:spPr bwMode="auto">
          <a:xfrm>
            <a:off x="483864" y="2527703"/>
            <a:ext cx="6397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11</a:t>
            </a:r>
            <a:endParaRPr lang="zh-CN" altLang="en-US" sz="1600" b="1" dirty="0">
              <a:latin typeface="楷体" panose="02010609060101010101" pitchFamily="49" charset="-122"/>
              <a:ea typeface="楷体" panose="02010609060101010101" pitchFamily="49" charset="-122"/>
            </a:endParaRPr>
          </a:p>
        </p:txBody>
      </p:sp>
      <p:sp>
        <p:nvSpPr>
          <p:cNvPr id="30" name="TextBox 25"/>
          <p:cNvSpPr txBox="1">
            <a:spLocks noChangeArrowheads="1"/>
          </p:cNvSpPr>
          <p:nvPr/>
        </p:nvSpPr>
        <p:spPr bwMode="auto">
          <a:xfrm>
            <a:off x="453896" y="2061122"/>
            <a:ext cx="6397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12</a:t>
            </a:r>
            <a:endParaRPr lang="zh-CN" altLang="en-US" sz="1600" b="1" dirty="0">
              <a:latin typeface="楷体" panose="02010609060101010101" pitchFamily="49" charset="-122"/>
              <a:ea typeface="楷体" panose="02010609060101010101" pitchFamily="49" charset="-122"/>
            </a:endParaRPr>
          </a:p>
        </p:txBody>
      </p:sp>
      <p:sp>
        <p:nvSpPr>
          <p:cNvPr id="32" name="TextBox 26"/>
          <p:cNvSpPr txBox="1">
            <a:spLocks noChangeArrowheads="1"/>
          </p:cNvSpPr>
          <p:nvPr/>
        </p:nvSpPr>
        <p:spPr bwMode="auto">
          <a:xfrm>
            <a:off x="490181" y="1612534"/>
            <a:ext cx="6397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en-US" altLang="zh-CN" sz="1600" b="1" dirty="0">
                <a:latin typeface="楷体" panose="02010609060101010101" pitchFamily="49" charset="-122"/>
                <a:ea typeface="楷体" panose="02010609060101010101" pitchFamily="49" charset="-122"/>
              </a:rPr>
              <a:t>13</a:t>
            </a:r>
            <a:endParaRPr lang="zh-CN" altLang="en-US" sz="1600" b="1" dirty="0">
              <a:latin typeface="楷体" panose="02010609060101010101" pitchFamily="49" charset="-122"/>
              <a:ea typeface="楷体" panose="02010609060101010101" pitchFamily="49" charset="-122"/>
            </a:endParaRPr>
          </a:p>
        </p:txBody>
      </p:sp>
      <p:sp>
        <p:nvSpPr>
          <p:cNvPr id="33" name="TextBox 27"/>
          <p:cNvSpPr txBox="1">
            <a:spLocks noChangeArrowheads="1"/>
          </p:cNvSpPr>
          <p:nvPr/>
        </p:nvSpPr>
        <p:spPr bwMode="auto">
          <a:xfrm>
            <a:off x="453896" y="1210863"/>
            <a:ext cx="9499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r>
              <a:rPr lang="zh-CN" altLang="en-US" sz="1600" b="1" dirty="0">
                <a:latin typeface="楷体" panose="02010609060101010101" pitchFamily="49" charset="-122"/>
                <a:ea typeface="楷体" panose="02010609060101010101" pitchFamily="49" charset="-122"/>
              </a:rPr>
              <a:t>距离</a:t>
            </a:r>
            <a:r>
              <a:rPr lang="en-US" altLang="zh-CN" sz="1600" b="1" dirty="0">
                <a:latin typeface="楷体" panose="02010609060101010101" pitchFamily="49" charset="-122"/>
                <a:ea typeface="楷体" panose="02010609060101010101" pitchFamily="49" charset="-122"/>
              </a:rPr>
              <a:t>/m</a:t>
            </a:r>
            <a:endParaRPr lang="zh-CN" altLang="en-US" sz="1600" b="1" dirty="0">
              <a:latin typeface="楷体" panose="02010609060101010101" pitchFamily="49" charset="-122"/>
              <a:ea typeface="楷体" panose="02010609060101010101" pitchFamily="49" charset="-122"/>
            </a:endParaRPr>
          </a:p>
        </p:txBody>
      </p:sp>
      <p:sp>
        <p:nvSpPr>
          <p:cNvPr id="34" name="TextBox 28"/>
          <p:cNvSpPr txBox="1">
            <a:spLocks noChangeArrowheads="1"/>
          </p:cNvSpPr>
          <p:nvPr/>
        </p:nvSpPr>
        <p:spPr bwMode="auto">
          <a:xfrm>
            <a:off x="674283" y="915566"/>
            <a:ext cx="54737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000" b="1" dirty="0">
                <a:latin typeface="楷体" panose="02010609060101010101" pitchFamily="49" charset="-122"/>
                <a:ea typeface="楷体" panose="02010609060101010101" pitchFamily="49" charset="-122"/>
              </a:rPr>
              <a:t>第一活动小组同学的投球情况统计图</a:t>
            </a:r>
          </a:p>
        </p:txBody>
      </p:sp>
      <p:sp>
        <p:nvSpPr>
          <p:cNvPr id="35" name="TextBox 29"/>
          <p:cNvSpPr txBox="1">
            <a:spLocks noChangeArrowheads="1"/>
          </p:cNvSpPr>
          <p:nvPr/>
        </p:nvSpPr>
        <p:spPr bwMode="auto">
          <a:xfrm>
            <a:off x="1223995" y="4275288"/>
            <a:ext cx="7556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1</a:t>
            </a:r>
            <a:r>
              <a:rPr lang="zh-CN" altLang="en-US" sz="1600" b="1" dirty="0">
                <a:latin typeface="楷体" panose="02010609060101010101" pitchFamily="49" charset="-122"/>
                <a:ea typeface="楷体" panose="02010609060101010101" pitchFamily="49" charset="-122"/>
              </a:rPr>
              <a:t>号</a:t>
            </a:r>
          </a:p>
        </p:txBody>
      </p:sp>
      <p:sp>
        <p:nvSpPr>
          <p:cNvPr id="36" name="TextBox 30"/>
          <p:cNvSpPr txBox="1">
            <a:spLocks noChangeArrowheads="1"/>
          </p:cNvSpPr>
          <p:nvPr/>
        </p:nvSpPr>
        <p:spPr bwMode="auto">
          <a:xfrm>
            <a:off x="1900606" y="4248365"/>
            <a:ext cx="7572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2</a:t>
            </a:r>
            <a:r>
              <a:rPr lang="zh-CN" altLang="en-US" sz="1600" b="1" dirty="0">
                <a:latin typeface="楷体" panose="02010609060101010101" pitchFamily="49" charset="-122"/>
                <a:ea typeface="楷体" panose="02010609060101010101" pitchFamily="49" charset="-122"/>
              </a:rPr>
              <a:t>号</a:t>
            </a:r>
          </a:p>
        </p:txBody>
      </p:sp>
      <p:sp>
        <p:nvSpPr>
          <p:cNvPr id="37" name="TextBox 31"/>
          <p:cNvSpPr txBox="1">
            <a:spLocks noChangeArrowheads="1"/>
          </p:cNvSpPr>
          <p:nvPr/>
        </p:nvSpPr>
        <p:spPr bwMode="auto">
          <a:xfrm>
            <a:off x="2587659" y="4249093"/>
            <a:ext cx="7556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3</a:t>
            </a:r>
            <a:r>
              <a:rPr lang="zh-CN" altLang="en-US" sz="1600" b="1" dirty="0">
                <a:latin typeface="楷体" panose="02010609060101010101" pitchFamily="49" charset="-122"/>
                <a:ea typeface="楷体" panose="02010609060101010101" pitchFamily="49" charset="-122"/>
              </a:rPr>
              <a:t>号</a:t>
            </a:r>
          </a:p>
        </p:txBody>
      </p:sp>
      <p:sp>
        <p:nvSpPr>
          <p:cNvPr id="38" name="TextBox 32"/>
          <p:cNvSpPr txBox="1">
            <a:spLocks noChangeArrowheads="1"/>
          </p:cNvSpPr>
          <p:nvPr/>
        </p:nvSpPr>
        <p:spPr bwMode="auto">
          <a:xfrm>
            <a:off x="3223171" y="4245190"/>
            <a:ext cx="7556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4</a:t>
            </a:r>
            <a:r>
              <a:rPr lang="zh-CN" altLang="en-US" sz="1600" b="1" dirty="0">
                <a:latin typeface="楷体" panose="02010609060101010101" pitchFamily="49" charset="-122"/>
                <a:ea typeface="楷体" panose="02010609060101010101" pitchFamily="49" charset="-122"/>
              </a:rPr>
              <a:t>号</a:t>
            </a:r>
          </a:p>
        </p:txBody>
      </p:sp>
      <p:sp>
        <p:nvSpPr>
          <p:cNvPr id="39" name="TextBox 33"/>
          <p:cNvSpPr txBox="1">
            <a:spLocks noChangeArrowheads="1"/>
          </p:cNvSpPr>
          <p:nvPr/>
        </p:nvSpPr>
        <p:spPr bwMode="auto">
          <a:xfrm>
            <a:off x="3893799" y="4264579"/>
            <a:ext cx="7572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5</a:t>
            </a:r>
            <a:r>
              <a:rPr lang="zh-CN" altLang="en-US" sz="1600" b="1" dirty="0">
                <a:latin typeface="楷体" panose="02010609060101010101" pitchFamily="49" charset="-122"/>
                <a:ea typeface="楷体" panose="02010609060101010101" pitchFamily="49" charset="-122"/>
              </a:rPr>
              <a:t>号</a:t>
            </a:r>
          </a:p>
        </p:txBody>
      </p:sp>
      <p:sp>
        <p:nvSpPr>
          <p:cNvPr id="40" name="TextBox 34"/>
          <p:cNvSpPr txBox="1">
            <a:spLocks noChangeArrowheads="1"/>
          </p:cNvSpPr>
          <p:nvPr/>
        </p:nvSpPr>
        <p:spPr bwMode="auto">
          <a:xfrm>
            <a:off x="4584665" y="4275241"/>
            <a:ext cx="7556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a:latin typeface="楷体" panose="02010609060101010101" pitchFamily="49" charset="-122"/>
                <a:ea typeface="楷体" panose="02010609060101010101" pitchFamily="49" charset="-122"/>
              </a:rPr>
              <a:t>6</a:t>
            </a:r>
            <a:r>
              <a:rPr lang="zh-CN" altLang="en-US" sz="1600" b="1">
                <a:latin typeface="楷体" panose="02010609060101010101" pitchFamily="49" charset="-122"/>
                <a:ea typeface="楷体" panose="02010609060101010101" pitchFamily="49" charset="-122"/>
              </a:rPr>
              <a:t>号</a:t>
            </a:r>
          </a:p>
        </p:txBody>
      </p:sp>
      <p:sp>
        <p:nvSpPr>
          <p:cNvPr id="41" name="TextBox 35"/>
          <p:cNvSpPr txBox="1">
            <a:spLocks noChangeArrowheads="1"/>
          </p:cNvSpPr>
          <p:nvPr/>
        </p:nvSpPr>
        <p:spPr bwMode="auto">
          <a:xfrm>
            <a:off x="5272824" y="4248001"/>
            <a:ext cx="7556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dirty="0">
                <a:latin typeface="楷体" panose="02010609060101010101" pitchFamily="49" charset="-122"/>
                <a:ea typeface="楷体" panose="02010609060101010101" pitchFamily="49" charset="-122"/>
              </a:rPr>
              <a:t>7</a:t>
            </a:r>
            <a:r>
              <a:rPr lang="zh-CN" altLang="en-US" sz="1600" b="1" dirty="0">
                <a:latin typeface="楷体" panose="02010609060101010101" pitchFamily="49" charset="-122"/>
                <a:ea typeface="楷体" panose="02010609060101010101" pitchFamily="49" charset="-122"/>
              </a:rPr>
              <a:t>号</a:t>
            </a:r>
          </a:p>
        </p:txBody>
      </p:sp>
      <p:sp>
        <p:nvSpPr>
          <p:cNvPr id="42" name="TextBox 36"/>
          <p:cNvSpPr txBox="1">
            <a:spLocks noChangeArrowheads="1"/>
          </p:cNvSpPr>
          <p:nvPr/>
        </p:nvSpPr>
        <p:spPr bwMode="auto">
          <a:xfrm>
            <a:off x="5652120" y="4227934"/>
            <a:ext cx="13231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投球者</a:t>
            </a:r>
          </a:p>
        </p:txBody>
      </p:sp>
      <p:sp>
        <p:nvSpPr>
          <p:cNvPr id="43" name="TextBox 40"/>
          <p:cNvSpPr txBox="1">
            <a:spLocks noChangeArrowheads="1"/>
          </p:cNvSpPr>
          <p:nvPr/>
        </p:nvSpPr>
        <p:spPr bwMode="auto">
          <a:xfrm>
            <a:off x="2840976" y="1272479"/>
            <a:ext cx="14747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单手投球</a:t>
            </a:r>
          </a:p>
        </p:txBody>
      </p:sp>
      <p:sp>
        <p:nvSpPr>
          <p:cNvPr id="44" name="TextBox 41"/>
          <p:cNvSpPr txBox="1">
            <a:spLocks noChangeArrowheads="1"/>
          </p:cNvSpPr>
          <p:nvPr/>
        </p:nvSpPr>
        <p:spPr bwMode="auto">
          <a:xfrm>
            <a:off x="4852930" y="1232515"/>
            <a:ext cx="14763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dirty="0">
                <a:latin typeface="楷体" panose="02010609060101010101" pitchFamily="49" charset="-122"/>
                <a:ea typeface="楷体" panose="02010609060101010101" pitchFamily="49" charset="-122"/>
              </a:rPr>
              <a:t>双手投球</a:t>
            </a:r>
          </a:p>
        </p:txBody>
      </p:sp>
      <p:sp>
        <p:nvSpPr>
          <p:cNvPr id="45" name="矩形 44"/>
          <p:cNvSpPr/>
          <p:nvPr/>
        </p:nvSpPr>
        <p:spPr>
          <a:xfrm>
            <a:off x="2333446" y="1302968"/>
            <a:ext cx="750887" cy="2159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46" name="矩形 45"/>
          <p:cNvSpPr/>
          <p:nvPr/>
        </p:nvSpPr>
        <p:spPr>
          <a:xfrm>
            <a:off x="4388935" y="1310306"/>
            <a:ext cx="750888" cy="215900"/>
          </a:xfrm>
          <a:prstGeom prst="rect">
            <a:avLst/>
          </a:prstGeom>
          <a:solidFill>
            <a:srgbClr val="FF66CC"/>
          </a:solidFill>
          <a:ln>
            <a:solidFill>
              <a:srgbClr val="FF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47" name="矩形 46"/>
          <p:cNvSpPr/>
          <p:nvPr/>
        </p:nvSpPr>
        <p:spPr>
          <a:xfrm>
            <a:off x="1344166" y="2023020"/>
            <a:ext cx="219337" cy="225461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48" name="矩形 47"/>
          <p:cNvSpPr/>
          <p:nvPr/>
        </p:nvSpPr>
        <p:spPr>
          <a:xfrm>
            <a:off x="1563503" y="2702116"/>
            <a:ext cx="213640" cy="1576663"/>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49" name="矩形 48"/>
          <p:cNvSpPr/>
          <p:nvPr/>
        </p:nvSpPr>
        <p:spPr>
          <a:xfrm>
            <a:off x="2021274" y="1787381"/>
            <a:ext cx="212215" cy="247964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0" name="矩形 49"/>
          <p:cNvSpPr/>
          <p:nvPr/>
        </p:nvSpPr>
        <p:spPr>
          <a:xfrm>
            <a:off x="2237038" y="3369738"/>
            <a:ext cx="219337" cy="897288"/>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1" name="矩形 50"/>
          <p:cNvSpPr/>
          <p:nvPr/>
        </p:nvSpPr>
        <p:spPr>
          <a:xfrm>
            <a:off x="2700210" y="2020991"/>
            <a:ext cx="219337" cy="225461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2" name="矩形 51"/>
          <p:cNvSpPr/>
          <p:nvPr/>
        </p:nvSpPr>
        <p:spPr>
          <a:xfrm>
            <a:off x="2921027" y="2693641"/>
            <a:ext cx="213640" cy="1575239"/>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3" name="矩形 52"/>
          <p:cNvSpPr/>
          <p:nvPr/>
        </p:nvSpPr>
        <p:spPr>
          <a:xfrm>
            <a:off x="3366466" y="2481843"/>
            <a:ext cx="220761" cy="180169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4" name="矩形 53"/>
          <p:cNvSpPr/>
          <p:nvPr/>
        </p:nvSpPr>
        <p:spPr>
          <a:xfrm>
            <a:off x="3607457" y="1799267"/>
            <a:ext cx="213640" cy="2481073"/>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5" name="矩形 54"/>
          <p:cNvSpPr/>
          <p:nvPr/>
        </p:nvSpPr>
        <p:spPr>
          <a:xfrm>
            <a:off x="4041363" y="2219482"/>
            <a:ext cx="219337" cy="202815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6" name="矩形 55"/>
          <p:cNvSpPr/>
          <p:nvPr/>
        </p:nvSpPr>
        <p:spPr>
          <a:xfrm>
            <a:off x="4282828" y="3598353"/>
            <a:ext cx="212215" cy="670829"/>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7" name="矩形 56"/>
          <p:cNvSpPr/>
          <p:nvPr/>
        </p:nvSpPr>
        <p:spPr>
          <a:xfrm>
            <a:off x="4952595" y="2927906"/>
            <a:ext cx="219337" cy="1350204"/>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8" name="矩形 57"/>
          <p:cNvSpPr/>
          <p:nvPr/>
        </p:nvSpPr>
        <p:spPr>
          <a:xfrm>
            <a:off x="4742550" y="2927912"/>
            <a:ext cx="220761" cy="135020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59" name="矩形 58"/>
          <p:cNvSpPr/>
          <p:nvPr/>
        </p:nvSpPr>
        <p:spPr>
          <a:xfrm>
            <a:off x="5410547" y="1811202"/>
            <a:ext cx="213640" cy="248107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
        <p:nvSpPr>
          <p:cNvPr id="60" name="矩形 59"/>
          <p:cNvSpPr/>
          <p:nvPr/>
        </p:nvSpPr>
        <p:spPr>
          <a:xfrm>
            <a:off x="5642528" y="2030517"/>
            <a:ext cx="219337" cy="2254613"/>
          </a:xfrm>
          <a:prstGeom prst="rect">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b="1">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circle(in)">
                                      <p:cBhvr>
                                        <p:cTn id="1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7456" y="3003798"/>
            <a:ext cx="1066786" cy="1290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3"/>
          <a:stretch>
            <a:fillRect/>
          </a:stretch>
        </p:blipFill>
        <p:spPr>
          <a:xfrm>
            <a:off x="860787" y="1635646"/>
            <a:ext cx="5066040" cy="2926294"/>
          </a:xfrm>
          <a:prstGeom prst="rect">
            <a:avLst/>
          </a:prstGeom>
        </p:spPr>
      </p:pic>
      <p:sp>
        <p:nvSpPr>
          <p:cNvPr id="8" name="云形标注 30"/>
          <p:cNvSpPr/>
          <p:nvPr/>
        </p:nvSpPr>
        <p:spPr>
          <a:xfrm>
            <a:off x="5724128" y="2067693"/>
            <a:ext cx="2448272" cy="1030001"/>
          </a:xfrm>
          <a:prstGeom prst="cloudCallout">
            <a:avLst>
              <a:gd name="adj1" fmla="val 22015"/>
              <a:gd name="adj2" fmla="val 81072"/>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zh-CN" altLang="en-US" sz="2000" b="1" dirty="0">
                <a:solidFill>
                  <a:schemeClr val="tx1"/>
                </a:solidFill>
                <a:latin typeface="楷体" panose="02010609060101010101" pitchFamily="49" charset="-122"/>
                <a:ea typeface="楷体" panose="02010609060101010101" pitchFamily="49" charset="-122"/>
              </a:rPr>
              <a:t>单手投球距离远一些。</a:t>
            </a:r>
          </a:p>
        </p:txBody>
      </p:sp>
      <p:sp>
        <p:nvSpPr>
          <p:cNvPr id="10" name="文本框 9"/>
          <p:cNvSpPr txBox="1"/>
          <p:nvPr/>
        </p:nvSpPr>
        <p:spPr>
          <a:xfrm>
            <a:off x="395536" y="339502"/>
            <a:ext cx="8568953" cy="1569660"/>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rPr>
              <a:t>从统计图中你能得到哪些信息？在大多数情况下，哪种情形投球距离远一些？与你的猜测一致吗？</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righ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458772" y="411510"/>
            <a:ext cx="6238345" cy="1200329"/>
          </a:xfrm>
          <a:prstGeom prst="rect">
            <a:avLst/>
          </a:prstGeom>
          <a:noFill/>
        </p:spPr>
        <p:txBody>
          <a:bodyPr wrap="square" rtlCol="0">
            <a:spAutoFit/>
          </a:bodyPr>
          <a:lstStyle/>
          <a:p>
            <a:pPr>
              <a:defRPr/>
            </a:pPr>
            <a:r>
              <a:rPr lang="zh-CN" altLang="en-US" sz="2400" b="1" kern="0" dirty="0">
                <a:ln w="0"/>
                <a:solidFill>
                  <a:prstClr val="black"/>
                </a:solidFill>
                <a:latin typeface="楷体" panose="02010609060101010101" pitchFamily="49" charset="-122"/>
                <a:ea typeface="楷体" panose="02010609060101010101" pitchFamily="49" charset="-122"/>
              </a:rPr>
              <a:t>下面是某城市</a:t>
            </a:r>
            <a:r>
              <a:rPr lang="en-US" altLang="zh-CN" sz="2400" b="1" kern="0" dirty="0">
                <a:ln w="0"/>
                <a:solidFill>
                  <a:prstClr val="black"/>
                </a:solidFill>
                <a:latin typeface="楷体" panose="02010609060101010101" pitchFamily="49" charset="-122"/>
                <a:ea typeface="楷体" panose="02010609060101010101" pitchFamily="49" charset="-122"/>
              </a:rPr>
              <a:t>2011</a:t>
            </a:r>
            <a:r>
              <a:rPr lang="zh-CN" altLang="en-US" sz="2400" b="1" kern="0" dirty="0">
                <a:ln w="0"/>
                <a:solidFill>
                  <a:prstClr val="black"/>
                </a:solidFill>
                <a:latin typeface="楷体" panose="02010609060101010101" pitchFamily="49" charset="-122"/>
                <a:ea typeface="楷体" panose="02010609060101010101" pitchFamily="49" charset="-122"/>
              </a:rPr>
              <a:t>年和</a:t>
            </a:r>
            <a:r>
              <a:rPr lang="en-US" altLang="zh-CN" sz="2400" b="1" kern="0" dirty="0">
                <a:ln w="0"/>
                <a:solidFill>
                  <a:prstClr val="black"/>
                </a:solidFill>
                <a:latin typeface="楷体" panose="02010609060101010101" pitchFamily="49" charset="-122"/>
                <a:ea typeface="楷体" panose="02010609060101010101" pitchFamily="49" charset="-122"/>
              </a:rPr>
              <a:t>2012</a:t>
            </a:r>
            <a:r>
              <a:rPr lang="zh-CN" altLang="en-US" sz="2400" b="1" kern="0" dirty="0">
                <a:ln w="0"/>
                <a:solidFill>
                  <a:prstClr val="black"/>
                </a:solidFill>
                <a:latin typeface="楷体" panose="02010609060101010101" pitchFamily="49" charset="-122"/>
                <a:ea typeface="楷体" panose="02010609060101010101" pitchFamily="49" charset="-122"/>
              </a:rPr>
              <a:t>年两年</a:t>
            </a:r>
            <a:r>
              <a:rPr lang="en-US" altLang="zh-CN" sz="2400" b="1" kern="0" dirty="0">
                <a:ln w="0"/>
                <a:solidFill>
                  <a:prstClr val="black"/>
                </a:solidFill>
                <a:latin typeface="楷体" panose="02010609060101010101" pitchFamily="49" charset="-122"/>
                <a:ea typeface="楷体" panose="02010609060101010101" pitchFamily="49" charset="-122"/>
              </a:rPr>
              <a:t>6</a:t>
            </a:r>
            <a:r>
              <a:rPr lang="zh-CN" altLang="en-US" sz="2400" b="1" kern="0" dirty="0">
                <a:ln w="0"/>
                <a:solidFill>
                  <a:prstClr val="black"/>
                </a:solidFill>
                <a:latin typeface="楷体" panose="02010609060101010101" pitchFamily="49" charset="-122"/>
                <a:ea typeface="楷体" panose="02010609060101010101" pitchFamily="49" charset="-122"/>
              </a:rPr>
              <a:t>～</a:t>
            </a:r>
            <a:r>
              <a:rPr lang="en-US" altLang="zh-CN" sz="2400" b="1" kern="0" dirty="0">
                <a:ln w="0"/>
                <a:solidFill>
                  <a:prstClr val="black"/>
                </a:solidFill>
                <a:latin typeface="楷体" panose="02010609060101010101" pitchFamily="49" charset="-122"/>
                <a:ea typeface="楷体" panose="02010609060101010101" pitchFamily="49" charset="-122"/>
              </a:rPr>
              <a:t>9</a:t>
            </a:r>
            <a:r>
              <a:rPr lang="zh-CN" altLang="en-US" sz="2400" b="1" kern="0" dirty="0">
                <a:ln w="0"/>
                <a:solidFill>
                  <a:prstClr val="black"/>
                </a:solidFill>
                <a:latin typeface="楷体" panose="02010609060101010101" pitchFamily="49" charset="-122"/>
                <a:ea typeface="楷体" panose="02010609060101010101" pitchFamily="49" charset="-122"/>
              </a:rPr>
              <a:t>月空气质量达到优良情况的统计图。从图上看，这几个月中，哪一年的空气质量情况更好？</a:t>
            </a:r>
          </a:p>
        </p:txBody>
      </p:sp>
      <p:pic>
        <p:nvPicPr>
          <p:cNvPr id="9" name="图片 8"/>
          <p:cNvPicPr>
            <a:picLocks noChangeAspect="1"/>
          </p:cNvPicPr>
          <p:nvPr/>
        </p:nvPicPr>
        <p:blipFill>
          <a:blip r:embed="rId2"/>
          <a:stretch>
            <a:fillRect/>
          </a:stretch>
        </p:blipFill>
        <p:spPr>
          <a:xfrm>
            <a:off x="611560" y="1491630"/>
            <a:ext cx="6629096" cy="3046215"/>
          </a:xfrm>
          <a:prstGeom prst="rect">
            <a:avLst/>
          </a:prstGeom>
        </p:spPr>
      </p:pic>
      <p:sp>
        <p:nvSpPr>
          <p:cNvPr id="10" name="云形标注 12"/>
          <p:cNvSpPr/>
          <p:nvPr/>
        </p:nvSpPr>
        <p:spPr>
          <a:xfrm>
            <a:off x="5868145" y="2859782"/>
            <a:ext cx="2415068" cy="762445"/>
          </a:xfrm>
          <a:prstGeom prst="cloudCallout">
            <a:avLst>
              <a:gd name="adj1" fmla="val 33277"/>
              <a:gd name="adj2" fmla="val 85536"/>
            </a:avLst>
          </a:prstGeom>
          <a:noFill/>
          <a:ln w="19050">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US" altLang="zh-CN" sz="1800" b="1" dirty="0">
                <a:solidFill>
                  <a:schemeClr val="tx1"/>
                </a:solidFill>
                <a:latin typeface="楷体" panose="02010609060101010101" pitchFamily="49" charset="-122"/>
                <a:ea typeface="楷体" panose="02010609060101010101" pitchFamily="49" charset="-122"/>
              </a:rPr>
              <a:t>2012</a:t>
            </a:r>
            <a:r>
              <a:rPr lang="zh-CN" altLang="en-US" sz="1800" b="1" dirty="0">
                <a:solidFill>
                  <a:schemeClr val="tx1"/>
                </a:solidFill>
                <a:latin typeface="楷体" panose="02010609060101010101" pitchFamily="49" charset="-122"/>
                <a:ea typeface="楷体" panose="02010609060101010101" pitchFamily="49" charset="-122"/>
              </a:rPr>
              <a:t>年的空气质量好一些。</a:t>
            </a:r>
          </a:p>
        </p:txBody>
      </p:sp>
      <p:pic>
        <p:nvPicPr>
          <p:cNvPr id="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7958" y="3507854"/>
            <a:ext cx="610510" cy="1008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2" y="492072"/>
            <a:ext cx="366860" cy="456338"/>
          </a:xfrm>
          <a:prstGeom prst="rect">
            <a:avLst/>
          </a:prstGeom>
        </p:spPr>
      </p:pic>
      <p:sp>
        <p:nvSpPr>
          <p:cNvPr id="17"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课堂练习</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698</Words>
  <Application>Microsoft Office PowerPoint</Application>
  <PresentationFormat>全屏显示(16:9)</PresentationFormat>
  <Paragraphs>169</Paragraphs>
  <Slides>16</Slides>
  <Notes>1</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16</vt:i4>
      </vt:variant>
    </vt:vector>
  </HeadingPairs>
  <TitlesOfParts>
    <vt:vector size="24" baseType="lpstr">
      <vt:lpstr>楷体</vt:lpstr>
      <vt:lpstr>Calibri</vt:lpstr>
      <vt:lpstr>幼圆</vt:lpstr>
      <vt:lpstr>宋体</vt:lpstr>
      <vt:lpstr>Arial</vt:lpstr>
      <vt:lpstr>黑体</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4</cp:revision>
  <dcterms:created xsi:type="dcterms:W3CDTF">2017-03-17T02:28:00Z</dcterms:created>
  <dcterms:modified xsi:type="dcterms:W3CDTF">2019-10-18T09:21:08Z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